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98" r:id="rId3"/>
    <p:sldId id="299" r:id="rId4"/>
    <p:sldId id="260" r:id="rId5"/>
    <p:sldId id="354" r:id="rId6"/>
    <p:sldId id="355" r:id="rId7"/>
    <p:sldId id="261" r:id="rId8"/>
    <p:sldId id="356" r:id="rId9"/>
    <p:sldId id="357" r:id="rId10"/>
    <p:sldId id="488" r:id="rId11"/>
    <p:sldId id="489" r:id="rId12"/>
    <p:sldId id="258" r:id="rId13"/>
    <p:sldId id="490" r:id="rId14"/>
    <p:sldId id="492" r:id="rId15"/>
    <p:sldId id="494" r:id="rId16"/>
    <p:sldId id="323" r:id="rId17"/>
    <p:sldId id="496" r:id="rId18"/>
    <p:sldId id="495" r:id="rId19"/>
    <p:sldId id="497" r:id="rId20"/>
    <p:sldId id="491" r:id="rId21"/>
    <p:sldId id="498" r:id="rId22"/>
    <p:sldId id="500" r:id="rId23"/>
    <p:sldId id="499" r:id="rId24"/>
    <p:sldId id="502" r:id="rId25"/>
    <p:sldId id="501" r:id="rId26"/>
    <p:sldId id="504" r:id="rId27"/>
    <p:sldId id="505" r:id="rId28"/>
    <p:sldId id="506" r:id="rId29"/>
    <p:sldId id="503" r:id="rId30"/>
    <p:sldId id="507" r:id="rId31"/>
    <p:sldId id="508" r:id="rId32"/>
    <p:sldId id="300" r:id="rId33"/>
    <p:sldId id="510" r:id="rId34"/>
    <p:sldId id="512" r:id="rId35"/>
    <p:sldId id="513" r:id="rId36"/>
    <p:sldId id="515" r:id="rId37"/>
    <p:sldId id="511" r:id="rId38"/>
    <p:sldId id="514" r:id="rId39"/>
    <p:sldId id="516" r:id="rId40"/>
    <p:sldId id="509" r:id="rId41"/>
    <p:sldId id="518" r:id="rId42"/>
    <p:sldId id="517" r:id="rId43"/>
    <p:sldId id="520" r:id="rId44"/>
    <p:sldId id="521" r:id="rId45"/>
    <p:sldId id="522" r:id="rId46"/>
    <p:sldId id="523" r:id="rId47"/>
    <p:sldId id="524" r:id="rId48"/>
    <p:sldId id="525" r:id="rId49"/>
    <p:sldId id="526" r:id="rId50"/>
    <p:sldId id="527" r:id="rId51"/>
    <p:sldId id="528" r:id="rId52"/>
    <p:sldId id="530" r:id="rId53"/>
    <p:sldId id="529" r:id="rId54"/>
    <p:sldId id="535" r:id="rId55"/>
    <p:sldId id="537" r:id="rId56"/>
    <p:sldId id="538" r:id="rId57"/>
    <p:sldId id="539" r:id="rId58"/>
    <p:sldId id="519" r:id="rId59"/>
    <p:sldId id="309" r:id="rId60"/>
    <p:sldId id="531" r:id="rId61"/>
    <p:sldId id="532" r:id="rId62"/>
    <p:sldId id="533" r:id="rId63"/>
    <p:sldId id="534" r:id="rId64"/>
    <p:sldId id="308" r:id="rId65"/>
  </p:sldIdLst>
  <p:sldSz cx="12192000" cy="6858000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2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0776"/>
    <p:restoredTop sz="94637"/>
  </p:normalViewPr>
  <p:slideViewPr>
    <p:cSldViewPr snapToGrid="0" snapToObjects="1">
      <p:cViewPr varScale="1">
        <p:scale>
          <a:sx n="102" d="100"/>
          <a:sy n="102" d="100"/>
        </p:scale>
        <p:origin x="208" y="10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12T12:40:41.3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4983 201 24575,'-92'0'0,"0"0"0,0 0 0,0 0 0,1 0 0,10 0 0,9 0 0,-4 0 0,-10 0 0,-9 0 0,7 0 0,22 0 0,7 0 0,-1 0 0,1 0 0,-2 0 0,1 0 0,-1 0 0,1 0 0,-1-7 0,1 5 0,-12-4 0,9 6 0,-19 0 0,19 0 0,-18-8 0,18 6 0,-18-5 0,18 7 0,-8 0 0,-1 0 0,9 0 0,-8 0 0,10 0 0,1 0 0,-1 0 0,1 0 0,-12 0 0,10 0 0,-9 0 0,0 0 0,8 7 0,-19 2 0,19 0 0,-9 5 0,1-5 0,8 6 0,-8 1 0,-1-8 0,9 6 0,-8-6 0,10 1 0,10 3 0,-7-4 0,17 5 0,-8 1 0,9-6 0,0 3 0,-9-2 0,7 4 0,-7 1 0,9-1 0,0 0 0,0 1 0,-9 0 0,8-1 0,-8 1 0,10 5 0,6-5 0,-4 4 0,4 1 0,1-6 0,-6 12 0,13-12 0,-13 12 0,14-7 0,-6 6 0,7-7 0,0 5 0,0-5 0,5 13 0,-4-5 0,3 5 0,-5 1 0,6-7 0,0 6 0,-5 11 0,9-14 0,-9 20 0,11-22 0,5 12 0,-3-12 0,9 5 0,-10 0 0,9-5 0,-4 5 0,6-7 0,0 0 0,0-1 0,0 1 0,0 0 0,0-1 0,0 1 0,0-1 0,5 1 0,2 0 0,4-1 0,0 1 0,1 0 0,-1-1 0,6 19 0,-4-14 0,4 13 0,-6-17 0,0-1 0,0 1 0,0-6 0,-1-2 0,0-6 0,-1 1 0,1-1 0,-1 1 0,1-5 0,-1-1 0,1 1 0,-1-4 0,1 7 0,5 3 0,2 6 0,7 13 0,-1-5 0,11 15 0,-7-7 0,16 11 0,4 9 0,1-5 0,5-1 0,-11-12 0,-3-9 0,1 0 0,-1 0 0,0 0 0,10 2 0,-7-1 0,16 3 0,-7-2 0,1 1 0,6 1 0,4 0 0,4 9 0,6-4 0,3 5 0,-13-9 0,9 0 0,-1 0 0,-7 0 0,8 1 0,0 0 0,-8-2 0,8 2 0,1-8 0,-9 5 0,19-11 0,-8 13 0,9-13-667,1 6 667,11 2 0,-7-7 0,-15-1 0,2-1 0,22 2 0,-23-6 0,0 0 0,14-4 0,-35 0 0,3-1 0,10-7 0,-1 0 0,32 14-678,-13-13 1,-1-2 677,2 6 0,7-6 0,3 0 0,-40 4 0,0 0 0,33-3 0,-2 0 0,-35 3 0,0 0 0,36-3 0,-2-2 0,4 1 0,-5 0 0,1 0 0,8 0 0,-24 0 0,3 0 0,-14 0 0,1 0 0,12 0 0,-1 0-385,-18 0 0,0 0 385,10 0 0,0 0 0,26 0-173,9 0 173,-14 0 0,14 0 0,-11 0-312,-32-3 0,2-2 312,10 0 0,-1-2 0,32-11 0,-10 4 0,1 0 0,-38 5 0,-1-1 0,26-3 0,0 0 337,-23 0 0,-3 0-337,48-7 0,-12-4 0,-11 8 764,-3 0-764,-12 1 181,2 0-181,-2-7 1330,-8 6-1330,-2-5 640,-9 8-640,-1-7 0,1 6 0,0-11 0,0 10 0,-8-9 0,5 10 0,-12-8 0,5 4 0,-7-5 0,-1 0 0,-5 7 0,-1-6 0,-1 1 0,-4 3 0,0-8 0,-7 15 0,-4-10 0,0 10 0,0-11 0,0 5 0,-6-13 0,-2-11 0,-11 0 0,-6-29 0,3 16 0,-10-28 0,6 8-563,-8-11 563,0 0 0,9 11 0,-7-8 0,15 28 0,-10 2 0,13 14 0,-2 19 0,10-3 0,-3 12 563,4 1-563,-5 3 0,1 2 0,-1 4 0,1-4 0,0 3 0,1-3 0,-1 0 0,4-1 0,-9-5 0,7 0 0,-14-1 0,4-5 0,-6-1 0,0-1 0,0-4 0,1 5 0,-1-1 0,-7-5 0,5 10 0,-13-12 0,13 7 0,-12-8 0,4 1 0,-7-2 0,-9-1 0,5-7 0,-18-6 0,7 1 0,-12-8 0,15 17 0,0-6 0,12 10 0,1 1 0,7 6 0,-6-4 0,13 5 0,-5-5 0,0 5 0,5-2 0,-6 2 0,1-6 0,5 2 0,-5-1 0,0 5 0,5-2 0,-5 2 0,0 0 0,5-2 0,-13 0 0,14 3 0,-32-12 0,19 8 0,-20-10 0,17 11 0,0 2 0,1 6 0,-1-6 0,1 4 0,7-3 0,-6 5 0,5 0 0,-16 6 0,7-5 0,-7 5 0,0-8 0,-2 1 0,0 0 0,-8-1 0,-3-1 0,0 8 0,-9-7 0,11 7 0,0 0 0,-1-6 0,-10 5 0,8 0 0,-9-5 0,12 12 0,-1-11 0,-10 11 0,-19-12 0,22 13 0,-17-6 0,44 7 0,-8 0 0,9 0 0,7 0 0,-4 0 0,12 0 0,-6 0 0,9 0 0,-9 0 0,7 0 0,-7-5 0,1 4 0,6-4 0,-7 5 0,8-6 0,-7 5 0,5-4 0,1 5 0,2-5 0,5 4 0,-13-4 0,5 0 0,-5 3 0,-10-8 0,13 9 0,-14-9 0,18 8 0,6-3 0,2 5 0,5 0 0,0 0 0,1-4 0,-1 3 0,-5-8 0,4 7 0,-18-9 0,10 10 0,-11-10 0,-1 10 0,7-9 0,-1 9 0,10-5 0,5 6 0,0 0 0,1 0 0,0 0 0,0 0 0,4 0 0,1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14T11:51:00.3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4068 748 24575,'-51'-17'0,"-3"3"0,25 14 0,-31 0 0,16 0 0,-6 0 0,-3 0 0,-30 0 0,-17 0 0,16 0-1331,-14 0 1331,37 0 0,-1 0 0,7 0 0,-1 0 0,-30 0 0,4 0 0,9 0 0,-2 0 0,-2 0 0,-16 0-295,36 0 0,-1 0 295,4 0 0,0 0 0,4 0 0,0 0 0,-48 0 0,43 0 0,0 0 0,4 0 0,1 0 0,0 3 0,-1 2 0,-46 4 0,12 8 0,0 0 0,11-1 0,3 0 0,19-2 0,3 0 0,10-1 1290,0 0-1290,7-1 631,-6 1-631,13-1 0,-13 7 0,6-6 0,-10 21 0,-8-10 0,-7 22 0,17-13 0,-1-1 0,-18 14 0,14-6 0,0 1-556,-25 12 556,31-19 0,-2 2 0,-5 1 0,0 0 0,-24 32 0,30-33 0,0-1 0,-28 33 0,0 0 0,27-24 0,1 0 0,-21 19 0,8 9 0,21-37 0,23-5 0,-1-7 0,10-1 0,0 1 0,0 0 556,0-1-556,0 1 0,0 0 0,4-6 0,3 4 0,2-10 0,2 10 0,-1-10 0,0 4 0,6-4 0,0-1 0,7 1 0,7 1 0,-5 0 0,12 1 0,-4-1 0,6 1 0,-7 0 0,6 0 0,-6 5 0,8-4 0,9 13 0,-8-6 0,17 8 0,-4 8 0,10 5 0,-18-11 0,1 3 0,6 8 0,0 1 0,3-1 0,0 0-394,-3 1 1,-3-1 393,-6-10 0,-1-3 0,27 22-31,-5-2 31,-12-10 0,-2-9 0,-17-12 0,13-4 0,-22-3 785,12 2-785,-12-1 33,13 0-33,-14 5 0,14-3 0,4 5 0,0 0 0,6-4 0,1 5 0,-7-6 0,16 0 0,-7 0 0,-1 7 0,18-5 0,-14 5 0,18-5 0,-1-8 0,-8 5 0,19-11 0,-8 12 0,0-12 0,-19 5 0,-1 0 0,6-5 0,35 5 0,-44-7 0,9 0 0,0 0 0,0 0 0,1 0 0,10 0 0,-8 0 0,8 0 0,-10 0 0,-1 0 0,11 0 0,-8 0 0,7 0 0,-10 0 0,0 0 0,-1 0 0,1 0 0,-1 0 0,13 0 0,-9-7 0,8 5 0,-11-11 0,1 4 0,-1 1 0,11-7 0,-8 7 0,9-8 0,-1 0 0,1-7 0,13 4 0,-2-13 0,-9 8 0,8-10 0,-37 13 0,0-2 0,36-22 0,-35 18 0,-1-1-610,23-23 610,-22 20 0,1-3-625,-9-2 0,1-2 625,20-7 0,1-3 0,-14 1 0,-1-3 0,10-5 0,1-2-1081,-3-6 1,-1-1 1080,8-3 0,-1 1 0,-15 8 0,0 0-596,12-4 1,0 1 595,-16 16 0,0 0 0,5-9 0,1 0-36,-7 6 1,-2 2 35,-4 4 0,-4 2 0,13-32 1020,-3 8-1020,-16 13 2130,-3 2-2130,-7 10 1431,0 0-1431,-5-1 702,-3-26-702,-5 0 0,0-15 0,0-1 0,0 8 0,0-11 0,0 0 0,0 0 0,0 11 0,0 2 0,-7 12 0,-6 9 0,-8 2 0,-5 10 0,-9-3 0,0 7 0,-1-6 0,-12 12 0,12 2 0,-13 0 0,9 12 0,1-10 0,-1 10 0,1-4 0,-10 5 0,7 1 0,-16 5 0,7-5 0,-10 11 0,1-11 0,-11 11 0,7-11 0,10 8 0,-1 0 0,-15-3 0,16 4 0,-1 0 0,-19-3 0,1 5 0,2-6 0,0 8 0,17 0 0,-15 0 0,18 0 0,0 0 0,2 0 0,9 0 0,-9 0 0,7 0 0,-7 0 0,17 0 0,-14 0 0,11 0 0,-14 0 0,0 0 0,7 6 0,-16 2 0,7 6 0,-21 2 0,9 0 0,-8-1 0,10 7 0,-10 3 0,8-1 0,-8 6 0,1-5 0,6 6 0,-7 0 0,-7 5 0,22-6 0,-20 6 0,34-15 0,-7 6 0,9-13 0,1 11 0,-10-10 0,15 3 0,-22 4 0,21-8 0,-14 12 0,9-5 0,1 5 0,-1 1 0,-9 1 0,7-2 0,-7 3 0,9-3 0,0 0 0,1 0 0,-3 9 0,2-13 0,3 17 0,-1-22 0,12 12 0,-5-11 0,9 5 0,-1-5 0,0 3 0,-4-4 0,9-1 0,-8 0 0,15-7 0,-4-3 0,5 3 0,1-8 0,-7 8 0,5-3 0,-5 0 0,7 2 0,-1-7 0,-5 8 0,3-3 0,-9 5 0,10-6 0,-10 5 0,4-8 0,-6 8 0,0-4 0,0 0 0,0-1 0,1 0 0,-1-3 0,0 8 0,6-9 0,-4 4 0,9-5 0,-3 0 0,5 0 0,1 0 0,-1 0 0,1 0 0,-1 0 0,1 0 0,5-4 0,5-7 0,4 1 0,1-1 0,-1 7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54FB9-D388-B94B-9282-6B0303197D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BAB007-EB4F-C94A-9787-62D5C019C3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pl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DAEB54-43C7-3B4C-8DC0-2636CC45D5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C2FE5-8FB8-574D-A4C9-32472DC451E0}" type="datetimeFigureOut">
              <a:rPr lang="pl-PL" smtClean="0"/>
              <a:t>10.10.2019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DBE148-5D63-A143-B2DA-E626DA1C97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527FEB-33EB-DF48-8315-3620422BFA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B5154-9110-7345-9752-F7090F2C087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3468607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14E5A-8D03-D142-A959-DDE814139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67F576-282C-D34A-8C18-1CFC086616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7450B6-5E6B-1043-87EE-51891C104C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C2FE5-8FB8-574D-A4C9-32472DC451E0}" type="datetimeFigureOut">
              <a:rPr lang="pl-PL" smtClean="0"/>
              <a:t>10.10.2019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4BD06E-7082-E14A-B4D3-D4EA7C4C99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EFBD4D-D96E-2944-AEAA-EF86506031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B5154-9110-7345-9752-F7090F2C087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5486647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FFCF176-70E6-D046-908D-587C72E28D5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C71E8F5-334D-F04A-8956-CDE3E3EBF5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9FF01D-E458-EC4F-94F8-3E6FDA50F3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C2FE5-8FB8-574D-A4C9-32472DC451E0}" type="datetimeFigureOut">
              <a:rPr lang="pl-PL" smtClean="0"/>
              <a:t>10.10.2019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354319-E877-6E43-8B78-8E1F2EA178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F5A31A-19B6-0C4D-8307-0DF77BBA86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B5154-9110-7345-9752-F7090F2C087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7958724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05462-6244-EB48-836A-EF8C9FDB5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9D2761-B6B5-C940-81A0-6B5048E158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A8093E-B510-BE44-B422-461915D2E5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C2FE5-8FB8-574D-A4C9-32472DC451E0}" type="datetimeFigureOut">
              <a:rPr lang="pl-PL" smtClean="0"/>
              <a:t>10.10.2019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E32296-F83C-D84D-BAD9-CE8F7F1ECA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B86561-3652-9742-BD08-BD20AB862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B5154-9110-7345-9752-F7090F2C087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3178184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724B8-187A-7B46-8794-944D2978CD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170952-5F7E-354A-8339-0EFB48355E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79B023-7CB9-A14E-A09C-324E2589A9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C2FE5-8FB8-574D-A4C9-32472DC451E0}" type="datetimeFigureOut">
              <a:rPr lang="pl-PL" smtClean="0"/>
              <a:t>10.10.2019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C1244C-73E0-6C4B-810B-E4F9031EEF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0C2F77-0D85-8C47-AEA1-64B72CC61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B5154-9110-7345-9752-F7090F2C087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9684188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E89CE-BAF9-AC49-B932-8E16A1636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FFA155-4774-2A4B-A756-216A235502F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EB84F8-F574-9A40-8701-2CC5DCFEB4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0FC373-0B6E-8649-9F28-8E6E68FC51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C2FE5-8FB8-574D-A4C9-32472DC451E0}" type="datetimeFigureOut">
              <a:rPr lang="pl-PL" smtClean="0"/>
              <a:t>10.10.2019</a:t>
            </a:fld>
            <a:endParaRPr lang="pl-P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8CA17C-EF35-6947-873F-9229ADDC41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30BF55-8D0C-344F-9A8E-C1C2A11AB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B5154-9110-7345-9752-F7090F2C087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0906439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BE3D8-4E4A-194D-83E8-156536848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924D48-4615-3144-8DD4-1C06B618C1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20ACAE-F745-9A46-932C-FBD2DCE820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0E4C8E-EF6E-0A43-9053-4659B5C6DE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D33B74D-7AFB-CB4D-9C09-FFBC02ECB3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6294975-318E-2F45-81BA-73A5695723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C2FE5-8FB8-574D-A4C9-32472DC451E0}" type="datetimeFigureOut">
              <a:rPr lang="pl-PL" smtClean="0"/>
              <a:t>10.10.2019</a:t>
            </a:fld>
            <a:endParaRPr lang="pl-P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FDE0AB2-3A86-3D4A-A377-4AF875F718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60047D5-41D5-6A44-9A2A-3B4835F8F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B5154-9110-7345-9752-F7090F2C087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0096565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54165-534B-C244-8355-CCE398493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DAFD59A-1D30-854F-942E-DDC2DC3C83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C2FE5-8FB8-574D-A4C9-32472DC451E0}" type="datetimeFigureOut">
              <a:rPr lang="pl-PL" smtClean="0"/>
              <a:t>10.10.2019</a:t>
            </a:fld>
            <a:endParaRPr lang="pl-P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0641E8-AF07-EB41-A86B-D1C238524E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E45EF6-ECC6-DE49-849A-BE0A81A0EF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B5154-9110-7345-9752-F7090F2C087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899623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A120F-3C4A-7149-8891-94456C4CA0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C2FE5-8FB8-574D-A4C9-32472DC451E0}" type="datetimeFigureOut">
              <a:rPr lang="pl-PL" smtClean="0"/>
              <a:t>10.10.2019</a:t>
            </a:fld>
            <a:endParaRPr lang="pl-P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A27BA6-8C6F-7E4D-B6FE-0C45177473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3A9AA0-151E-304E-8F57-0F682405D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B5154-9110-7345-9752-F7090F2C087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1189731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F6EC8-6114-A340-A9F2-BE1A0D48E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8065F8-65CB-6C43-9B16-24FAFFCB83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589233-3739-9649-B6F6-D6888132E0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F7FB6A-E895-C14C-987C-3D90774836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C2FE5-8FB8-574D-A4C9-32472DC451E0}" type="datetimeFigureOut">
              <a:rPr lang="pl-PL" smtClean="0"/>
              <a:t>10.10.2019</a:t>
            </a:fld>
            <a:endParaRPr lang="pl-P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4D5775-17F0-3948-AF72-8867C6297C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80BAD1-EE32-4446-9428-4628960D9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B5154-9110-7345-9752-F7090F2C087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1469601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5A2A2-D98F-E94C-BD4E-32BD254E74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BC2D649-6B37-5D4E-928E-AAB114F1E1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l-P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9F7535-FBA0-CE45-BE32-36FC3612A3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84CBE1-8C0B-2842-ABCC-AFB8034323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C2FE5-8FB8-574D-A4C9-32472DC451E0}" type="datetimeFigureOut">
              <a:rPr lang="pl-PL" smtClean="0"/>
              <a:t>10.10.2019</a:t>
            </a:fld>
            <a:endParaRPr lang="pl-P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215E85-1B09-534E-BBA8-8A86776C45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A6F45A-B091-BA4C-AEBC-910C376863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B5154-9110-7345-9752-F7090F2C087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5777457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BCC6537-4C2A-2E4A-9642-E512E4DAA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65C909-FCE4-3047-A757-A2002D5636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DA62FF-791D-1B46-BC17-B31452A081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0C2FE5-8FB8-574D-A4C9-32472DC451E0}" type="datetimeFigureOut">
              <a:rPr lang="pl-PL" smtClean="0"/>
              <a:t>10.10.2019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303477-EAF7-0D4B-86E7-3F58ADF4A8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0D77A3-AFA3-684B-84AC-02751A2005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EB5154-9110-7345-9752-F7090F2C087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2033317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://localhost:8080/api/users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mateuszdyminski.com/" TargetMode="External"/><Relationship Id="rId2" Type="http://schemas.openxmlformats.org/officeDocument/2006/relationships/hyperlink" Target="https://www.meetup.com/GoWroc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linkedin.com/in/mdyminski" TargetMode="External"/><Relationship Id="rId5" Type="http://schemas.openxmlformats.org/officeDocument/2006/relationships/hyperlink" Target="http://twitter.com/m_dyminski" TargetMode="External"/><Relationship Id="rId4" Type="http://schemas.openxmlformats.org/officeDocument/2006/relationships/hyperlink" Target="http://github.com/mateuszdyminski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jdk.java.net/projects/portola/,%20that%20aims%20to%20provide%20a%20port%20of%20the%20JDK%20to%20Alpine%20Linux,%20and%20in-particular%20the%20%3Ccode%3Emusl%3C/code%3E%20C%20library.%20An%20%5bearly%20access%5d(https:/jdk.java.net/13/" TargetMode="External"/><Relationship Id="rId2" Type="http://schemas.openxmlformats.org/officeDocument/2006/relationships/hyperlink" Target="https://github.com/openjdk/jdk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E20EB187-900F-4AF5-813B-101456D9F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74019FA-4E28-1B4F-B8A4-DFC5418D5C7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0499" b="1450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B55E30-27AE-5A48-8C08-DED19B259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87349" y="1200152"/>
            <a:ext cx="6897171" cy="4457696"/>
          </a:xfrm>
        </p:spPr>
        <p:txBody>
          <a:bodyPr anchor="ctr">
            <a:normAutofit/>
          </a:bodyPr>
          <a:lstStyle/>
          <a:p>
            <a:pPr algn="l"/>
            <a:r>
              <a:rPr lang="pl-PL" sz="8000" dirty="0">
                <a:solidFill>
                  <a:srgbClr val="FFFFFF"/>
                </a:solidFill>
                <a:ea typeface="Roboto Medium" panose="02000000000000000000" pitchFamily="2" charset="0"/>
              </a:rPr>
              <a:t>Java In </a:t>
            </a:r>
            <a:r>
              <a:rPr lang="pl-PL" sz="8000" dirty="0" err="1">
                <a:solidFill>
                  <a:srgbClr val="FFFFFF"/>
                </a:solidFill>
                <a:ea typeface="Roboto Medium" panose="02000000000000000000" pitchFamily="2" charset="0"/>
              </a:rPr>
              <a:t>Container</a:t>
            </a:r>
            <a:endParaRPr lang="pl-PL" sz="8000" dirty="0">
              <a:solidFill>
                <a:srgbClr val="FFFFFF"/>
              </a:solidFill>
              <a:ea typeface="Roboto Medium" panose="02000000000000000000" pitchFamily="2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9F10958-9D40-B04B-8C45-DF1EEF3A40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2292" y="1200152"/>
            <a:ext cx="2564206" cy="4457696"/>
          </a:xfrm>
        </p:spPr>
        <p:txBody>
          <a:bodyPr anchor="ctr">
            <a:normAutofit/>
          </a:bodyPr>
          <a:lstStyle/>
          <a:p>
            <a:pPr algn="r"/>
            <a:r>
              <a:rPr lang="pl-PL" sz="3600" dirty="0">
                <a:solidFill>
                  <a:srgbClr val="FFFFFF"/>
                </a:solidFill>
                <a:latin typeface="+mj-lt"/>
                <a:ea typeface="Roboto" panose="02000000000000000000" pitchFamily="2" charset="0"/>
              </a:rPr>
              <a:t>Mateusz Dymiński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24D17C8-E9C2-48A4-AA36-D7048A6CCC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286000"/>
            <a:ext cx="0" cy="22860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00054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Demo Users Service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</a:pPr>
            <a:r>
              <a:rPr lang="en-US" dirty="0">
                <a:solidFill>
                  <a:schemeClr val="bg1"/>
                </a:solidFill>
              </a:rPr>
              <a:t>Build Users Service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None/>
              <a:defRPr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None/>
            </a:pPr>
            <a:endParaRPr lang="en-US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</a:pPr>
            <a:r>
              <a:rPr lang="en-US" dirty="0">
                <a:solidFill>
                  <a:schemeClr val="bg1"/>
                </a:solidFill>
              </a:rPr>
              <a:t>Run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None/>
            </a:pPr>
            <a:endParaRPr lang="en-US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</a:pPr>
            <a:endParaRPr lang="en-US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</a:pPr>
            <a:r>
              <a:rPr lang="en-US" dirty="0">
                <a:solidFill>
                  <a:schemeClr val="bg1"/>
                </a:solidFill>
              </a:rPr>
              <a:t>Open</a:t>
            </a:r>
          </a:p>
          <a:p>
            <a:pPr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23168" y="2458804"/>
            <a:ext cx="9237141" cy="461665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</a:rPr>
              <a:t>$</a:t>
            </a:r>
            <a:r>
              <a:rPr lang="en-US" sz="2400" dirty="0"/>
              <a:t> </a:t>
            </a:r>
            <a:r>
              <a:rPr lang="en-US" sz="2400" dirty="0" err="1">
                <a:solidFill>
                  <a:schemeClr val="bg1"/>
                </a:solidFill>
              </a:rPr>
              <a:t>mvn</a:t>
            </a:r>
            <a:r>
              <a:rPr lang="en-US" sz="2400" dirty="0">
                <a:solidFill>
                  <a:schemeClr val="bg1"/>
                </a:solidFill>
              </a:rPr>
              <a:t> package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123168" y="4104097"/>
            <a:ext cx="9237141" cy="461665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</a:rPr>
              <a:t>$</a:t>
            </a:r>
            <a:r>
              <a:rPr lang="en-US" sz="2400" dirty="0"/>
              <a:t> </a:t>
            </a:r>
            <a:r>
              <a:rPr lang="en-US" sz="2400" dirty="0">
                <a:solidFill>
                  <a:schemeClr val="bg1"/>
                </a:solidFill>
              </a:rPr>
              <a:t>java -jar target/users-app-1.0.jar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23167" y="5850235"/>
            <a:ext cx="9237141" cy="461665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http://localhost:8080/</a:t>
            </a:r>
            <a:r>
              <a:rPr lang="en-US" sz="2400" dirty="0" err="1">
                <a:solidFill>
                  <a:schemeClr val="accent2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api</a:t>
            </a:r>
            <a:r>
              <a:rPr lang="en-US" sz="2400" dirty="0">
                <a:solidFill>
                  <a:schemeClr val="accent2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/users</a:t>
            </a:r>
            <a:endParaRPr lang="en-US" sz="24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3993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35FE1A-52C1-1944-A220-B919BF0EF3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4920" b="7225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B55E30-27AE-5A48-8C08-DED19B259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pl-PL" dirty="0" err="1">
                <a:solidFill>
                  <a:srgbClr val="FFFFFF"/>
                </a:solidFill>
                <a:ea typeface="Roboto" panose="02000000000000000000" pitchFamily="2" charset="0"/>
                <a:cs typeface="Calibri" panose="020F0502020204030204" pitchFamily="34" charset="0"/>
              </a:rPr>
              <a:t>Let’s</a:t>
            </a:r>
            <a:r>
              <a:rPr lang="pl-PL" dirty="0">
                <a:solidFill>
                  <a:srgbClr val="FFFFFF"/>
                </a:solidFill>
                <a:ea typeface="Roboto" panose="02000000000000000000" pitchFamily="2" charset="0"/>
                <a:cs typeface="Calibri" panose="020F0502020204030204" pitchFamily="34" charset="0"/>
              </a:rPr>
              <a:t> </a:t>
            </a:r>
            <a:r>
              <a:rPr lang="pl-PL" dirty="0" err="1">
                <a:solidFill>
                  <a:srgbClr val="FFFFFF"/>
                </a:solidFill>
                <a:ea typeface="Roboto" panose="02000000000000000000" pitchFamily="2" charset="0"/>
                <a:cs typeface="Calibri" panose="020F0502020204030204" pitchFamily="34" charset="0"/>
              </a:rPr>
              <a:t>Dockerize</a:t>
            </a:r>
            <a:r>
              <a:rPr lang="pl-PL" dirty="0">
                <a:solidFill>
                  <a:srgbClr val="FFFFFF"/>
                </a:solidFill>
                <a:ea typeface="Roboto" panose="02000000000000000000" pitchFamily="2" charset="0"/>
                <a:cs typeface="Calibri" panose="020F0502020204030204" pitchFamily="34" charset="0"/>
              </a:rPr>
              <a:t> </a:t>
            </a:r>
            <a:r>
              <a:rPr lang="pl-PL" dirty="0" err="1">
                <a:solidFill>
                  <a:srgbClr val="FFFFFF"/>
                </a:solidFill>
                <a:ea typeface="Roboto" panose="02000000000000000000" pitchFamily="2" charset="0"/>
                <a:cs typeface="Calibri" panose="020F0502020204030204" pitchFamily="34" charset="0"/>
              </a:rPr>
              <a:t>Users</a:t>
            </a:r>
            <a:r>
              <a:rPr lang="pl-PL" dirty="0">
                <a:solidFill>
                  <a:srgbClr val="FFFFFF"/>
                </a:solidFill>
                <a:ea typeface="Roboto" panose="02000000000000000000" pitchFamily="2" charset="0"/>
                <a:cs typeface="Calibri" panose="020F0502020204030204" pitchFamily="34" charset="0"/>
              </a:rPr>
              <a:t> </a:t>
            </a:r>
            <a:r>
              <a:rPr lang="pl-PL" dirty="0" err="1">
                <a:solidFill>
                  <a:srgbClr val="FFFFFF"/>
                </a:solidFill>
                <a:ea typeface="Roboto" panose="02000000000000000000" pitchFamily="2" charset="0"/>
                <a:cs typeface="Calibri" panose="020F0502020204030204" pitchFamily="34" charset="0"/>
              </a:rPr>
              <a:t>App</a:t>
            </a:r>
            <a:endParaRPr lang="pl-PL" dirty="0">
              <a:solidFill>
                <a:srgbClr val="FFFFFF"/>
              </a:solidFill>
              <a:ea typeface="Roboto" panose="02000000000000000000" pitchFamily="2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24256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1C3A656-54D1-1A4B-ABEF-20B512E027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272407"/>
            <a:ext cx="10515600" cy="3257357"/>
          </a:xfr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28241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7731D2E-C886-304E-BCB1-CDD30B1864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58728" y="0"/>
            <a:ext cx="7774412" cy="6878069"/>
          </a:xfrm>
        </p:spPr>
      </p:pic>
    </p:spTree>
    <p:extLst>
      <p:ext uri="{BB962C8B-B14F-4D97-AF65-F5344CB8AC3E}">
        <p14:creationId xmlns:p14="http://schemas.microsoft.com/office/powerpoint/2010/main" val="10183427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solidFill>
                  <a:schemeClr val="bg1"/>
                </a:solidFill>
                <a:ea typeface="Roboto" panose="02000000000000000000" pitchFamily="2" charset="0"/>
              </a:rPr>
              <a:t>Our</a:t>
            </a:r>
            <a:r>
              <a:rPr lang="pl-PL" dirty="0">
                <a:solidFill>
                  <a:schemeClr val="bg1"/>
                </a:solidFill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ea typeface="Roboto" panose="02000000000000000000" pitchFamily="2" charset="0"/>
              </a:rPr>
              <a:t>very</a:t>
            </a:r>
            <a:r>
              <a:rPr lang="pl-PL" dirty="0">
                <a:solidFill>
                  <a:schemeClr val="bg1"/>
                </a:solidFill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ea typeface="Roboto" panose="02000000000000000000" pitchFamily="2" charset="0"/>
              </a:rPr>
              <a:t>first</a:t>
            </a:r>
            <a:r>
              <a:rPr lang="pl-PL" dirty="0">
                <a:solidFill>
                  <a:schemeClr val="bg1"/>
                </a:solidFill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ea typeface="Roboto" panose="02000000000000000000" pitchFamily="2" charset="0"/>
              </a:rPr>
              <a:t>Dockerfile</a:t>
            </a:r>
            <a:endParaRPr lang="pl-PL" dirty="0">
              <a:solidFill>
                <a:schemeClr val="bg1"/>
              </a:solidFill>
              <a:ea typeface="Roboto" panose="020000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BF95D7-8F86-A445-9A91-A83B3840FE0F}"/>
              </a:ext>
            </a:extLst>
          </p:cNvPr>
          <p:cNvSpPr txBox="1"/>
          <p:nvPr/>
        </p:nvSpPr>
        <p:spPr>
          <a:xfrm>
            <a:off x="838200" y="1690688"/>
            <a:ext cx="10515599" cy="2554545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sz="2000" dirty="0">
                <a:solidFill>
                  <a:srgbClr val="569CD6"/>
                </a:solidFill>
                <a:latin typeface="Menlo" panose="020B0609030804020204" pitchFamily="49" charset="0"/>
              </a:rPr>
              <a:t>FROM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pl-PL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parrotstream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/</a:t>
            </a:r>
            <a:r>
              <a:rPr lang="pl-PL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ubuntu-java</a:t>
            </a:r>
            <a:endParaRPr lang="pl-PL" sz="2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b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pl-PL" sz="2000" dirty="0">
                <a:solidFill>
                  <a:srgbClr val="569CD6"/>
                </a:solidFill>
                <a:latin typeface="Menlo" panose="020B0609030804020204" pitchFamily="49" charset="0"/>
              </a:rPr>
              <a:t>RUN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pl-PL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mkdir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 -p /</a:t>
            </a:r>
            <a:r>
              <a:rPr lang="pl-PL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var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/</a:t>
            </a:r>
            <a:r>
              <a:rPr lang="pl-PL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users-app</a:t>
            </a:r>
            <a:endParaRPr lang="pl-PL" sz="2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b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pl-PL" sz="2000" dirty="0">
                <a:solidFill>
                  <a:srgbClr val="569CD6"/>
                </a:solidFill>
                <a:latin typeface="Menlo" panose="020B0609030804020204" pitchFamily="49" charset="0"/>
              </a:rPr>
              <a:t>COPY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 target/users-app-1.0.jar /</a:t>
            </a:r>
            <a:r>
              <a:rPr lang="pl-PL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var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/</a:t>
            </a:r>
            <a:r>
              <a:rPr lang="pl-PL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users-app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/users-app-1.0.jar</a:t>
            </a:r>
          </a:p>
          <a:p>
            <a:r>
              <a:rPr lang="pl-PL" sz="2000" dirty="0">
                <a:solidFill>
                  <a:srgbClr val="569CD6"/>
                </a:solidFill>
                <a:latin typeface="Menlo" panose="020B0609030804020204" pitchFamily="49" charset="0"/>
              </a:rPr>
              <a:t>COPY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pl-PL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run.sh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 /</a:t>
            </a:r>
            <a:r>
              <a:rPr lang="pl-PL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var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/</a:t>
            </a:r>
            <a:r>
              <a:rPr lang="pl-PL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users-app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/</a:t>
            </a:r>
            <a:r>
              <a:rPr lang="pl-PL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run.sh</a:t>
            </a:r>
            <a:endParaRPr lang="pl-PL" sz="2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b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pl-PL" sz="2000" dirty="0">
                <a:solidFill>
                  <a:srgbClr val="569CD6"/>
                </a:solidFill>
                <a:latin typeface="Menlo" panose="020B0609030804020204" pitchFamily="49" charset="0"/>
              </a:rPr>
              <a:t>ENTRYPOINT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"/</a:t>
            </a:r>
            <a:r>
              <a:rPr lang="pl-PL" sz="2000" dirty="0" err="1">
                <a:solidFill>
                  <a:srgbClr val="CE9178"/>
                </a:solidFill>
                <a:latin typeface="Menlo" panose="020B0609030804020204" pitchFamily="49" charset="0"/>
              </a:rPr>
              <a:t>var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pl-PL" sz="2000" dirty="0" err="1">
                <a:solidFill>
                  <a:srgbClr val="CE9178"/>
                </a:solidFill>
                <a:latin typeface="Menlo" panose="020B0609030804020204" pitchFamily="49" charset="0"/>
              </a:rPr>
              <a:t>users-app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pl-PL" sz="2000" dirty="0" err="1">
                <a:solidFill>
                  <a:srgbClr val="CE9178"/>
                </a:solidFill>
                <a:latin typeface="Menlo" panose="020B0609030804020204" pitchFamily="49" charset="0"/>
              </a:rPr>
              <a:t>run.sh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endParaRPr lang="pl-PL" sz="2000" dirty="0">
              <a:solidFill>
                <a:srgbClr val="D4D4D4"/>
              </a:solidFill>
              <a:latin typeface="Menlo" panose="020B060903080402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B4321E-461C-0941-BA21-0927E1F0A2BB}"/>
              </a:ext>
            </a:extLst>
          </p:cNvPr>
          <p:cNvSpPr txBox="1"/>
          <p:nvPr/>
        </p:nvSpPr>
        <p:spPr>
          <a:xfrm>
            <a:off x="838199" y="4861659"/>
            <a:ext cx="10515599" cy="1631216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sz="2000" dirty="0">
                <a:solidFill>
                  <a:srgbClr val="6A9955"/>
                </a:solidFill>
                <a:latin typeface="Menlo" panose="020B0609030804020204" pitchFamily="49" charset="0"/>
              </a:rPr>
              <a:t>#!/</a:t>
            </a:r>
            <a:r>
              <a:rPr lang="pl-PL" sz="2000" dirty="0" err="1">
                <a:solidFill>
                  <a:srgbClr val="6A9955"/>
                </a:solidFill>
                <a:latin typeface="Menlo" panose="020B0609030804020204" pitchFamily="49" charset="0"/>
              </a:rPr>
              <a:t>usr</a:t>
            </a:r>
            <a:r>
              <a:rPr lang="pl-PL" sz="2000" dirty="0">
                <a:solidFill>
                  <a:srgbClr val="6A9955"/>
                </a:solidFill>
                <a:latin typeface="Menlo" panose="020B0609030804020204" pitchFamily="49" charset="0"/>
              </a:rPr>
              <a:t>/bin/</a:t>
            </a:r>
            <a:r>
              <a:rPr lang="pl-PL" sz="2000" dirty="0" err="1">
                <a:solidFill>
                  <a:srgbClr val="6A9955"/>
                </a:solidFill>
                <a:latin typeface="Menlo" panose="020B0609030804020204" pitchFamily="49" charset="0"/>
              </a:rPr>
              <a:t>env</a:t>
            </a:r>
            <a:r>
              <a:rPr lang="pl-PL" sz="2000" dirty="0">
                <a:solidFill>
                  <a:srgbClr val="6A9955"/>
                </a:solidFill>
                <a:latin typeface="Menlo" panose="020B0609030804020204" pitchFamily="49" charset="0"/>
              </a:rPr>
              <a:t> </a:t>
            </a:r>
            <a:r>
              <a:rPr lang="pl-PL" sz="2000" dirty="0" err="1">
                <a:solidFill>
                  <a:srgbClr val="6A9955"/>
                </a:solidFill>
                <a:latin typeface="Menlo" panose="020B0609030804020204" pitchFamily="49" charset="0"/>
              </a:rPr>
              <a:t>sh</a:t>
            </a:r>
            <a:endParaRPr lang="pl-PL" sz="2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b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pl-PL" sz="2000" dirty="0">
                <a:solidFill>
                  <a:srgbClr val="DCDCAA"/>
                </a:solidFill>
                <a:latin typeface="Menlo" panose="020B0609030804020204" pitchFamily="49" charset="0"/>
              </a:rPr>
              <a:t>echo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2000" dirty="0" err="1">
                <a:solidFill>
                  <a:srgbClr val="CE9178"/>
                </a:solidFill>
                <a:latin typeface="Menlo" panose="020B0609030804020204" pitchFamily="49" charset="0"/>
              </a:rPr>
              <a:t>Running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 </a:t>
            </a:r>
            <a:r>
              <a:rPr lang="pl-PL" sz="2000" dirty="0" err="1">
                <a:solidFill>
                  <a:srgbClr val="CE9178"/>
                </a:solidFill>
                <a:latin typeface="Menlo" panose="020B0609030804020204" pitchFamily="49" charset="0"/>
              </a:rPr>
              <a:t>users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 </a:t>
            </a:r>
            <a:r>
              <a:rPr lang="pl-PL" sz="2000" dirty="0" err="1">
                <a:solidFill>
                  <a:srgbClr val="CE9178"/>
                </a:solidFill>
                <a:latin typeface="Menlo" panose="020B0609030804020204" pitchFamily="49" charset="0"/>
              </a:rPr>
              <a:t>App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b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/</a:t>
            </a:r>
            <a:r>
              <a:rPr lang="pl-PL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usr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/</a:t>
            </a:r>
            <a:r>
              <a:rPr lang="pl-PL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lib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/</a:t>
            </a:r>
            <a:r>
              <a:rPr lang="pl-PL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jvm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/java-8-oracle/bin/</a:t>
            </a:r>
            <a:r>
              <a:rPr lang="pl-PL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java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 -jar /</a:t>
            </a:r>
            <a:r>
              <a:rPr lang="pl-PL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var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/</a:t>
            </a:r>
            <a:r>
              <a:rPr lang="pl-PL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users-app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/users-app-1.0.jar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74770B-50E5-AF42-83BD-32BE15B595B9}"/>
              </a:ext>
            </a:extLst>
          </p:cNvPr>
          <p:cNvSpPr txBox="1"/>
          <p:nvPr/>
        </p:nvSpPr>
        <p:spPr>
          <a:xfrm>
            <a:off x="838199" y="4276884"/>
            <a:ext cx="20040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3200" dirty="0">
                <a:solidFill>
                  <a:schemeClr val="bg1"/>
                </a:solidFill>
              </a:rPr>
              <a:t>And </a:t>
            </a:r>
            <a:r>
              <a:rPr lang="pl-PL" sz="3200" dirty="0" err="1">
                <a:solidFill>
                  <a:schemeClr val="bg1"/>
                </a:solidFill>
              </a:rPr>
              <a:t>run.sh</a:t>
            </a:r>
            <a:endParaRPr lang="pl-PL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08586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393AAD2-C7D6-D04A-9D85-898D60EE1E3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b="442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23A0B50-C458-E946-BBD1-14605B5677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>
                <a:solidFill>
                  <a:srgbClr val="FFFFFF"/>
                </a:solidFill>
              </a:rPr>
              <a:t>Let’s get ready for rumble!</a:t>
            </a:r>
          </a:p>
        </p:txBody>
      </p:sp>
    </p:spTree>
    <p:extLst>
      <p:ext uri="{BB962C8B-B14F-4D97-AF65-F5344CB8AC3E}">
        <p14:creationId xmlns:p14="http://schemas.microsoft.com/office/powerpoint/2010/main" val="5306867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910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3200" dirty="0">
                <a:solidFill>
                  <a:schemeClr val="bg2"/>
                </a:solidFill>
              </a:rPr>
              <a:t>We </a:t>
            </a:r>
            <a:r>
              <a:rPr lang="pl-PL" sz="3200" dirty="0" err="1">
                <a:solidFill>
                  <a:schemeClr val="bg2"/>
                </a:solidFill>
              </a:rPr>
              <a:t>have</a:t>
            </a:r>
            <a:r>
              <a:rPr lang="pl-PL" sz="3200" dirty="0">
                <a:solidFill>
                  <a:schemeClr val="bg2"/>
                </a:solidFill>
              </a:rPr>
              <a:t> 2 </a:t>
            </a:r>
            <a:r>
              <a:rPr lang="pl-PL" sz="3200" dirty="0" err="1">
                <a:solidFill>
                  <a:schemeClr val="bg2"/>
                </a:solidFill>
              </a:rPr>
              <a:t>options</a:t>
            </a:r>
            <a:r>
              <a:rPr lang="pl-PL" sz="3200" dirty="0">
                <a:solidFill>
                  <a:schemeClr val="bg2"/>
                </a:solidFill>
              </a:rPr>
              <a:t> </a:t>
            </a:r>
            <a:r>
              <a:rPr lang="pl-PL" sz="3200" dirty="0" err="1">
                <a:solidFill>
                  <a:schemeClr val="bg2"/>
                </a:solidFill>
              </a:rPr>
              <a:t>while</a:t>
            </a:r>
            <a:r>
              <a:rPr lang="pl-PL" sz="3200" dirty="0">
                <a:solidFill>
                  <a:schemeClr val="bg2"/>
                </a:solidFill>
              </a:rPr>
              <a:t> </a:t>
            </a:r>
            <a:r>
              <a:rPr lang="pl-PL" sz="3200" dirty="0" err="1">
                <a:solidFill>
                  <a:schemeClr val="bg2"/>
                </a:solidFill>
              </a:rPr>
              <a:t>creating</a:t>
            </a:r>
            <a:r>
              <a:rPr lang="pl-PL" sz="3200" dirty="0">
                <a:solidFill>
                  <a:schemeClr val="bg2"/>
                </a:solidFill>
              </a:rPr>
              <a:t> </a:t>
            </a:r>
            <a:r>
              <a:rPr lang="pl-PL" sz="3200" dirty="0">
                <a:solidFill>
                  <a:schemeClr val="accent2"/>
                </a:solidFill>
              </a:rPr>
              <a:t>ENTRYPOINT:</a:t>
            </a:r>
          </a:p>
          <a:p>
            <a:endParaRPr lang="pl-PL" sz="3200" dirty="0">
              <a:solidFill>
                <a:schemeClr val="bg2"/>
              </a:solidFill>
            </a:endParaRPr>
          </a:p>
          <a:p>
            <a:pPr marL="0" indent="0">
              <a:buNone/>
            </a:pPr>
            <a:r>
              <a:rPr lang="pl-PL" sz="3200" dirty="0" err="1">
                <a:solidFill>
                  <a:schemeClr val="bg2"/>
                </a:solidFill>
              </a:rPr>
              <a:t>or</a:t>
            </a:r>
            <a:r>
              <a:rPr lang="pl-PL" sz="3200" dirty="0">
                <a:solidFill>
                  <a:schemeClr val="bg2"/>
                </a:solidFill>
              </a:rPr>
              <a:t> </a:t>
            </a:r>
            <a:r>
              <a:rPr lang="pl-PL" sz="3200" dirty="0" err="1">
                <a:solidFill>
                  <a:schemeClr val="bg2"/>
                </a:solidFill>
              </a:rPr>
              <a:t>different</a:t>
            </a:r>
            <a:r>
              <a:rPr lang="pl-PL" sz="3200" dirty="0">
                <a:solidFill>
                  <a:schemeClr val="bg2"/>
                </a:solidFill>
              </a:rPr>
              <a:t> </a:t>
            </a:r>
            <a:r>
              <a:rPr lang="pl-PL" sz="3200" i="1" dirty="0" err="1">
                <a:solidFill>
                  <a:schemeClr val="bg2"/>
                </a:solidFill>
              </a:rPr>
              <a:t>exec</a:t>
            </a:r>
            <a:r>
              <a:rPr lang="pl-PL" sz="3200" dirty="0">
                <a:solidFill>
                  <a:schemeClr val="bg2"/>
                </a:solidFill>
              </a:rPr>
              <a:t> </a:t>
            </a:r>
            <a:r>
              <a:rPr lang="pl-PL" sz="3200" dirty="0" err="1">
                <a:solidFill>
                  <a:schemeClr val="bg2"/>
                </a:solidFill>
              </a:rPr>
              <a:t>where</a:t>
            </a:r>
            <a:r>
              <a:rPr lang="pl-PL" sz="3200" dirty="0">
                <a:solidFill>
                  <a:schemeClr val="bg2"/>
                </a:solidFill>
              </a:rPr>
              <a:t> </a:t>
            </a:r>
            <a:r>
              <a:rPr lang="pl-PL" sz="3200" dirty="0" err="1">
                <a:solidFill>
                  <a:schemeClr val="bg2"/>
                </a:solidFill>
              </a:rPr>
              <a:t>command</a:t>
            </a:r>
            <a:r>
              <a:rPr lang="pl-PL" sz="3200" dirty="0">
                <a:solidFill>
                  <a:schemeClr val="bg2"/>
                </a:solidFill>
              </a:rPr>
              <a:t> </a:t>
            </a:r>
            <a:r>
              <a:rPr lang="pl-PL" sz="3200" dirty="0" err="1">
                <a:solidFill>
                  <a:schemeClr val="bg2"/>
                </a:solidFill>
              </a:rPr>
              <a:t>line</a:t>
            </a:r>
            <a:r>
              <a:rPr lang="pl-PL" sz="3200" dirty="0">
                <a:solidFill>
                  <a:schemeClr val="bg2"/>
                </a:solidFill>
              </a:rPr>
              <a:t> </a:t>
            </a:r>
            <a:r>
              <a:rPr lang="pl-PL" sz="3200" dirty="0" err="1">
                <a:solidFill>
                  <a:schemeClr val="bg2"/>
                </a:solidFill>
              </a:rPr>
              <a:t>is</a:t>
            </a:r>
            <a:r>
              <a:rPr lang="pl-PL" sz="3200" dirty="0">
                <a:solidFill>
                  <a:schemeClr val="bg2"/>
                </a:solidFill>
              </a:rPr>
              <a:t> </a:t>
            </a:r>
            <a:r>
              <a:rPr lang="pl-PL" sz="3200" dirty="0" err="1">
                <a:solidFill>
                  <a:schemeClr val="bg2"/>
                </a:solidFill>
              </a:rPr>
              <a:t>like</a:t>
            </a:r>
            <a:r>
              <a:rPr lang="pl-PL" sz="3200" dirty="0">
                <a:solidFill>
                  <a:schemeClr val="bg2"/>
                </a:solidFill>
              </a:rPr>
              <a:t> JSON </a:t>
            </a:r>
            <a:r>
              <a:rPr lang="pl-PL" sz="3200" dirty="0" err="1">
                <a:solidFill>
                  <a:schemeClr val="bg2"/>
                </a:solidFill>
              </a:rPr>
              <a:t>array</a:t>
            </a:r>
            <a:r>
              <a:rPr lang="pl-PL" sz="3200" dirty="0">
                <a:solidFill>
                  <a:schemeClr val="bg2"/>
                </a:solidFill>
              </a:rPr>
              <a:t>:</a:t>
            </a:r>
          </a:p>
          <a:p>
            <a:pPr marL="0" indent="0">
              <a:buNone/>
            </a:pPr>
            <a:endParaRPr lang="pl-PL" sz="3200" dirty="0">
              <a:solidFill>
                <a:schemeClr val="bg2"/>
              </a:solidFill>
            </a:endParaRPr>
          </a:p>
          <a:p>
            <a:pPr marL="0" indent="0">
              <a:buNone/>
            </a:pPr>
            <a:endParaRPr lang="pl-PL" sz="3200" dirty="0">
              <a:solidFill>
                <a:schemeClr val="bg2"/>
              </a:solidFill>
            </a:endParaRPr>
          </a:p>
          <a:p>
            <a:pPr marL="0" indent="0">
              <a:buNone/>
            </a:pPr>
            <a:r>
              <a:rPr lang="pl-PL" sz="3200" dirty="0" err="1">
                <a:solidFill>
                  <a:schemeClr val="bg2"/>
                </a:solidFill>
              </a:rPr>
              <a:t>Long</a:t>
            </a:r>
            <a:r>
              <a:rPr lang="pl-PL" sz="3200" dirty="0">
                <a:solidFill>
                  <a:schemeClr val="bg2"/>
                </a:solidFill>
              </a:rPr>
              <a:t> story </a:t>
            </a:r>
            <a:r>
              <a:rPr lang="pl-PL" sz="3200" dirty="0" err="1">
                <a:solidFill>
                  <a:schemeClr val="bg2"/>
                </a:solidFill>
              </a:rPr>
              <a:t>short</a:t>
            </a:r>
            <a:r>
              <a:rPr lang="pl-PL" sz="3200" dirty="0">
                <a:solidFill>
                  <a:schemeClr val="bg2"/>
                </a:solidFill>
              </a:rPr>
              <a:t>: </a:t>
            </a:r>
            <a:r>
              <a:rPr lang="pl-PL" sz="3200" i="1" dirty="0" err="1">
                <a:solidFill>
                  <a:schemeClr val="bg2"/>
                </a:solidFill>
              </a:rPr>
              <a:t>always</a:t>
            </a:r>
            <a:r>
              <a:rPr lang="pl-PL" sz="3200" dirty="0">
                <a:solidFill>
                  <a:schemeClr val="bg2"/>
                </a:solidFill>
              </a:rPr>
              <a:t> </a:t>
            </a:r>
            <a:r>
              <a:rPr lang="pl-PL" sz="3200" dirty="0" err="1">
                <a:solidFill>
                  <a:schemeClr val="bg2"/>
                </a:solidFill>
              </a:rPr>
              <a:t>use</a:t>
            </a:r>
            <a:r>
              <a:rPr lang="pl-PL" sz="3200" dirty="0">
                <a:solidFill>
                  <a:schemeClr val="bg2"/>
                </a:solidFill>
              </a:rPr>
              <a:t> the </a:t>
            </a:r>
            <a:r>
              <a:rPr lang="pl-PL" sz="3200" dirty="0" err="1">
                <a:solidFill>
                  <a:schemeClr val="bg2"/>
                </a:solidFill>
              </a:rPr>
              <a:t>array</a:t>
            </a:r>
            <a:r>
              <a:rPr lang="pl-PL" sz="3200" dirty="0">
                <a:solidFill>
                  <a:schemeClr val="bg2"/>
                </a:solidFill>
              </a:rPr>
              <a:t> </a:t>
            </a:r>
            <a:r>
              <a:rPr lang="pl-PL" sz="3200" i="1" dirty="0" err="1">
                <a:solidFill>
                  <a:schemeClr val="bg2"/>
                </a:solidFill>
              </a:rPr>
              <a:t>exec</a:t>
            </a:r>
            <a:r>
              <a:rPr lang="pl-PL" sz="3200" dirty="0">
                <a:solidFill>
                  <a:schemeClr val="bg2"/>
                </a:solidFill>
              </a:rPr>
              <a:t> form. The </a:t>
            </a:r>
            <a:r>
              <a:rPr lang="pl-PL" sz="3200" dirty="0" err="1">
                <a:solidFill>
                  <a:schemeClr val="bg2"/>
                </a:solidFill>
              </a:rPr>
              <a:t>shell</a:t>
            </a:r>
            <a:r>
              <a:rPr lang="pl-PL" sz="3200" dirty="0">
                <a:solidFill>
                  <a:schemeClr val="bg2"/>
                </a:solidFill>
              </a:rPr>
              <a:t> form </a:t>
            </a:r>
            <a:r>
              <a:rPr lang="pl-PL" sz="3200" dirty="0" err="1">
                <a:solidFill>
                  <a:schemeClr val="bg2"/>
                </a:solidFill>
              </a:rPr>
              <a:t>runs</a:t>
            </a:r>
            <a:r>
              <a:rPr lang="pl-PL" sz="3200" dirty="0">
                <a:solidFill>
                  <a:schemeClr val="bg2"/>
                </a:solidFill>
              </a:rPr>
              <a:t> </a:t>
            </a:r>
            <a:r>
              <a:rPr lang="pl-PL" sz="3200" dirty="0" err="1">
                <a:solidFill>
                  <a:schemeClr val="bg2"/>
                </a:solidFill>
              </a:rPr>
              <a:t>your</a:t>
            </a:r>
            <a:r>
              <a:rPr lang="pl-PL" sz="3200" dirty="0">
                <a:solidFill>
                  <a:schemeClr val="bg2"/>
                </a:solidFill>
              </a:rPr>
              <a:t> </a:t>
            </a:r>
            <a:r>
              <a:rPr lang="pl-PL" sz="3200" dirty="0" err="1">
                <a:solidFill>
                  <a:schemeClr val="bg2"/>
                </a:solidFill>
              </a:rPr>
              <a:t>entrypoint</a:t>
            </a:r>
            <a:r>
              <a:rPr lang="pl-PL" sz="3200" dirty="0">
                <a:solidFill>
                  <a:schemeClr val="bg2"/>
                </a:solidFill>
              </a:rPr>
              <a:t> as a </a:t>
            </a:r>
            <a:r>
              <a:rPr lang="pl-PL" sz="3200" dirty="0" err="1">
                <a:solidFill>
                  <a:schemeClr val="bg2"/>
                </a:solidFill>
              </a:rPr>
              <a:t>subcommand</a:t>
            </a:r>
            <a:r>
              <a:rPr lang="pl-PL" sz="3200" dirty="0">
                <a:solidFill>
                  <a:schemeClr val="bg2"/>
                </a:solidFill>
              </a:rPr>
              <a:t> of /bin/</a:t>
            </a:r>
            <a:r>
              <a:rPr lang="pl-PL" sz="3200" dirty="0" err="1">
                <a:solidFill>
                  <a:schemeClr val="bg2"/>
                </a:solidFill>
              </a:rPr>
              <a:t>sh</a:t>
            </a:r>
            <a:r>
              <a:rPr lang="pl-PL" sz="3200" dirty="0">
                <a:solidFill>
                  <a:schemeClr val="bg2"/>
                </a:solidFill>
              </a:rPr>
              <a:t> -c </a:t>
            </a:r>
            <a:r>
              <a:rPr lang="pl-PL" sz="3200" dirty="0" err="1">
                <a:solidFill>
                  <a:schemeClr val="bg2"/>
                </a:solidFill>
              </a:rPr>
              <a:t>which</a:t>
            </a:r>
            <a:r>
              <a:rPr lang="pl-PL" sz="3200" dirty="0">
                <a:solidFill>
                  <a:schemeClr val="bg2"/>
                </a:solidFill>
              </a:rPr>
              <a:t> </a:t>
            </a:r>
            <a:r>
              <a:rPr lang="pl-PL" sz="3200" dirty="0" err="1">
                <a:solidFill>
                  <a:schemeClr val="bg2"/>
                </a:solidFill>
              </a:rPr>
              <a:t>comes</a:t>
            </a:r>
            <a:r>
              <a:rPr lang="pl-PL" sz="3200" dirty="0">
                <a:solidFill>
                  <a:schemeClr val="bg2"/>
                </a:solidFill>
              </a:rPr>
              <a:t> with a </a:t>
            </a:r>
            <a:r>
              <a:rPr lang="pl-PL" sz="3200" dirty="0" err="1">
                <a:solidFill>
                  <a:schemeClr val="bg2"/>
                </a:solidFill>
              </a:rPr>
              <a:t>load</a:t>
            </a:r>
            <a:r>
              <a:rPr lang="pl-PL" sz="3200" dirty="0">
                <a:solidFill>
                  <a:schemeClr val="bg2"/>
                </a:solidFill>
              </a:rPr>
              <a:t> of </a:t>
            </a:r>
            <a:r>
              <a:rPr lang="pl-PL" sz="3200" dirty="0" err="1">
                <a:solidFill>
                  <a:schemeClr val="bg2"/>
                </a:solidFill>
              </a:rPr>
              <a:t>problems</a:t>
            </a:r>
            <a:r>
              <a:rPr lang="pl-PL" sz="3200" dirty="0">
                <a:solidFill>
                  <a:schemeClr val="bg2"/>
                </a:solidFill>
              </a:rPr>
              <a:t>, one of </a:t>
            </a:r>
            <a:r>
              <a:rPr lang="pl-PL" sz="3200" dirty="0" err="1">
                <a:solidFill>
                  <a:schemeClr val="bg2"/>
                </a:solidFill>
              </a:rPr>
              <a:t>them</a:t>
            </a:r>
            <a:r>
              <a:rPr lang="pl-PL" sz="3200" dirty="0">
                <a:solidFill>
                  <a:schemeClr val="bg2"/>
                </a:solidFill>
              </a:rPr>
              <a:t> </a:t>
            </a:r>
            <a:r>
              <a:rPr lang="pl-PL" sz="3200" dirty="0" err="1">
                <a:solidFill>
                  <a:schemeClr val="bg2"/>
                </a:solidFill>
              </a:rPr>
              <a:t>notably</a:t>
            </a:r>
            <a:r>
              <a:rPr lang="pl-PL" sz="3200" dirty="0">
                <a:solidFill>
                  <a:schemeClr val="bg2"/>
                </a:solidFill>
              </a:rPr>
              <a:t> </a:t>
            </a:r>
            <a:r>
              <a:rPr lang="pl-PL" sz="3200" dirty="0" err="1">
                <a:solidFill>
                  <a:schemeClr val="bg2"/>
                </a:solidFill>
              </a:rPr>
              <a:t>that</a:t>
            </a:r>
            <a:r>
              <a:rPr lang="pl-PL" sz="3200" dirty="0">
                <a:solidFill>
                  <a:schemeClr val="bg2"/>
                </a:solidFill>
              </a:rPr>
              <a:t> </a:t>
            </a:r>
            <a:r>
              <a:rPr lang="pl-PL" sz="3200" dirty="0" err="1">
                <a:solidFill>
                  <a:schemeClr val="bg2"/>
                </a:solidFill>
              </a:rPr>
              <a:t>you’ll</a:t>
            </a:r>
            <a:r>
              <a:rPr lang="pl-PL" sz="3200" dirty="0">
                <a:solidFill>
                  <a:schemeClr val="bg2"/>
                </a:solidFill>
              </a:rPr>
              <a:t> </a:t>
            </a:r>
            <a:r>
              <a:rPr lang="pl-PL" sz="3200" dirty="0" err="1">
                <a:solidFill>
                  <a:schemeClr val="bg2"/>
                </a:solidFill>
              </a:rPr>
              <a:t>never</a:t>
            </a:r>
            <a:r>
              <a:rPr lang="pl-PL" sz="3200" dirty="0">
                <a:solidFill>
                  <a:schemeClr val="bg2"/>
                </a:solidFill>
              </a:rPr>
              <a:t> </a:t>
            </a:r>
            <a:r>
              <a:rPr lang="pl-PL" sz="3200" dirty="0" err="1">
                <a:solidFill>
                  <a:schemeClr val="bg2"/>
                </a:solidFill>
              </a:rPr>
              <a:t>see</a:t>
            </a:r>
            <a:r>
              <a:rPr lang="pl-PL" sz="3200" dirty="0">
                <a:solidFill>
                  <a:schemeClr val="bg2"/>
                </a:solidFill>
              </a:rPr>
              <a:t> a </a:t>
            </a:r>
            <a:r>
              <a:rPr lang="pl-PL" sz="3200" dirty="0" err="1">
                <a:solidFill>
                  <a:schemeClr val="bg2"/>
                </a:solidFill>
              </a:rPr>
              <a:t>signal</a:t>
            </a:r>
            <a:r>
              <a:rPr lang="pl-PL" sz="3200" dirty="0">
                <a:solidFill>
                  <a:schemeClr val="bg2"/>
                </a:solidFill>
              </a:rPr>
              <a:t> in </a:t>
            </a:r>
            <a:r>
              <a:rPr lang="pl-PL" sz="3200" dirty="0" err="1">
                <a:solidFill>
                  <a:schemeClr val="bg2"/>
                </a:solidFill>
              </a:rPr>
              <a:t>your</a:t>
            </a:r>
            <a:r>
              <a:rPr lang="pl-PL" sz="3200" dirty="0">
                <a:solidFill>
                  <a:schemeClr val="bg2"/>
                </a:solidFill>
              </a:rPr>
              <a:t> </a:t>
            </a:r>
            <a:r>
              <a:rPr lang="pl-PL" sz="3200" dirty="0" err="1">
                <a:solidFill>
                  <a:schemeClr val="bg2"/>
                </a:solidFill>
              </a:rPr>
              <a:t>application</a:t>
            </a:r>
            <a:r>
              <a:rPr lang="pl-PL" sz="3200" dirty="0">
                <a:solidFill>
                  <a:schemeClr val="bg2"/>
                </a:solidFill>
              </a:rPr>
              <a:t>.</a:t>
            </a:r>
          </a:p>
          <a:p>
            <a:pPr>
              <a:buClr>
                <a:schemeClr val="accent1"/>
              </a:buClr>
            </a:pPr>
            <a:endParaRPr lang="en-US" sz="3200" dirty="0">
              <a:solidFill>
                <a:schemeClr val="bg2"/>
              </a:solidFill>
              <a:ea typeface="Roboto" panose="02000000000000000000" pitchFamily="2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solidFill>
                  <a:schemeClr val="bg1"/>
                </a:solidFill>
                <a:ea typeface="Roboto" panose="02000000000000000000" pitchFamily="2" charset="0"/>
              </a:rPr>
              <a:t>Signaling</a:t>
            </a:r>
            <a:r>
              <a:rPr lang="pl-PL" dirty="0">
                <a:solidFill>
                  <a:schemeClr val="bg1"/>
                </a:solidFill>
                <a:ea typeface="Roboto" panose="02000000000000000000" pitchFamily="2" charset="0"/>
              </a:rPr>
              <a:t> – </a:t>
            </a:r>
            <a:r>
              <a:rPr lang="pl-PL" dirty="0" err="1">
                <a:solidFill>
                  <a:schemeClr val="bg1"/>
                </a:solidFill>
                <a:ea typeface="Roboto" panose="02000000000000000000" pitchFamily="2" charset="0"/>
              </a:rPr>
              <a:t>Entrypoint</a:t>
            </a:r>
            <a:endParaRPr lang="pl-PL" dirty="0">
              <a:solidFill>
                <a:schemeClr val="bg1"/>
              </a:solidFill>
              <a:ea typeface="Roboto" panose="020000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0E46E8-CF21-E24E-9410-3D5CF9E3B4D9}"/>
              </a:ext>
            </a:extLst>
          </p:cNvPr>
          <p:cNvSpPr txBox="1"/>
          <p:nvPr/>
        </p:nvSpPr>
        <p:spPr>
          <a:xfrm>
            <a:off x="838199" y="2367260"/>
            <a:ext cx="10515599" cy="430887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sz="2200" dirty="0">
                <a:solidFill>
                  <a:srgbClr val="569CD6"/>
                </a:solidFill>
                <a:latin typeface="Menlo" panose="020B0609030804020204" pitchFamily="49" charset="0"/>
              </a:rPr>
              <a:t>ENTRYPOINT</a:t>
            </a:r>
            <a:r>
              <a:rPr lang="pl-PL" sz="22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pl-PL" sz="2200" dirty="0">
                <a:solidFill>
                  <a:srgbClr val="CE9178"/>
                </a:solidFill>
                <a:latin typeface="Menlo" panose="020B0609030804020204" pitchFamily="49" charset="0"/>
              </a:rPr>
              <a:t>"/</a:t>
            </a:r>
            <a:r>
              <a:rPr lang="pl-PL" sz="2200" dirty="0" err="1">
                <a:solidFill>
                  <a:srgbClr val="CE9178"/>
                </a:solidFill>
                <a:latin typeface="Menlo" panose="020B0609030804020204" pitchFamily="49" charset="0"/>
              </a:rPr>
              <a:t>usr</a:t>
            </a:r>
            <a:r>
              <a:rPr lang="pl-PL" sz="2200" dirty="0">
                <a:solidFill>
                  <a:srgbClr val="CE9178"/>
                </a:solidFill>
                <a:latin typeface="Menlo" panose="020B0609030804020204" pitchFamily="49" charset="0"/>
              </a:rPr>
              <a:t>/bin/</a:t>
            </a:r>
            <a:r>
              <a:rPr lang="pl-PL" sz="2200" dirty="0" err="1">
                <a:solidFill>
                  <a:srgbClr val="CE9178"/>
                </a:solidFill>
                <a:latin typeface="Menlo" panose="020B0609030804020204" pitchFamily="49" charset="0"/>
              </a:rPr>
              <a:t>java</a:t>
            </a:r>
            <a:r>
              <a:rPr lang="pl-PL" sz="2200" dirty="0">
                <a:solidFill>
                  <a:srgbClr val="CE9178"/>
                </a:solidFill>
                <a:latin typeface="Menlo" panose="020B0609030804020204" pitchFamily="49" charset="0"/>
              </a:rPr>
              <a:t> -jar /</a:t>
            </a:r>
            <a:r>
              <a:rPr lang="pl-PL" sz="2200" dirty="0" err="1">
                <a:solidFill>
                  <a:srgbClr val="CE9178"/>
                </a:solidFill>
                <a:latin typeface="Menlo" panose="020B0609030804020204" pitchFamily="49" charset="0"/>
              </a:rPr>
              <a:t>var</a:t>
            </a:r>
            <a:r>
              <a:rPr lang="pl-PL" sz="2200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pl-PL" sz="2200" dirty="0" err="1">
                <a:solidFill>
                  <a:srgbClr val="CE9178"/>
                </a:solidFill>
                <a:latin typeface="Menlo" panose="020B0609030804020204" pitchFamily="49" charset="0"/>
              </a:rPr>
              <a:t>users-app</a:t>
            </a:r>
            <a:r>
              <a:rPr lang="pl-PL" sz="2200" dirty="0">
                <a:solidFill>
                  <a:srgbClr val="CE9178"/>
                </a:solidFill>
                <a:latin typeface="Menlo" panose="020B0609030804020204" pitchFamily="49" charset="0"/>
              </a:rPr>
              <a:t>/app-1.0.jar"</a:t>
            </a:r>
            <a:endParaRPr lang="pl-PL" sz="2200" dirty="0">
              <a:solidFill>
                <a:srgbClr val="D4D4D4"/>
              </a:solidFill>
              <a:latin typeface="Menlo" panose="020B060903080402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D192E4-0605-984D-8467-970885DB1CBF}"/>
              </a:ext>
            </a:extLst>
          </p:cNvPr>
          <p:cNvSpPr txBox="1"/>
          <p:nvPr/>
        </p:nvSpPr>
        <p:spPr>
          <a:xfrm>
            <a:off x="838201" y="3639990"/>
            <a:ext cx="10515599" cy="430887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sz="2200" dirty="0">
                <a:solidFill>
                  <a:srgbClr val="569CD6"/>
                </a:solidFill>
                <a:latin typeface="Menlo" panose="020B0609030804020204" pitchFamily="49" charset="0"/>
              </a:rPr>
              <a:t>ENTRYPOINT</a:t>
            </a:r>
            <a:r>
              <a:rPr lang="pl-PL" sz="2200" dirty="0">
                <a:solidFill>
                  <a:srgbClr val="D4D4D4"/>
                </a:solidFill>
                <a:latin typeface="Menlo" panose="020B0609030804020204" pitchFamily="49" charset="0"/>
              </a:rPr>
              <a:t> [</a:t>
            </a:r>
            <a:r>
              <a:rPr lang="pl-PL" sz="22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2200" dirty="0" err="1">
                <a:solidFill>
                  <a:srgbClr val="CE9178"/>
                </a:solidFill>
                <a:latin typeface="Menlo" panose="020B0609030804020204" pitchFamily="49" charset="0"/>
              </a:rPr>
              <a:t>java</a:t>
            </a:r>
            <a:r>
              <a:rPr lang="pl-PL" sz="2200" dirty="0">
                <a:solidFill>
                  <a:srgbClr val="CE9178"/>
                </a:solidFill>
                <a:latin typeface="Menlo" panose="020B0609030804020204" pitchFamily="49" charset="0"/>
              </a:rPr>
              <a:t>”, „-jar”, ”/</a:t>
            </a:r>
            <a:r>
              <a:rPr lang="pl-PL" sz="2200" dirty="0" err="1">
                <a:solidFill>
                  <a:srgbClr val="CE9178"/>
                </a:solidFill>
                <a:latin typeface="Menlo" panose="020B0609030804020204" pitchFamily="49" charset="0"/>
              </a:rPr>
              <a:t>var</a:t>
            </a:r>
            <a:r>
              <a:rPr lang="pl-PL" sz="2200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pl-PL" sz="2200" dirty="0" err="1">
                <a:solidFill>
                  <a:srgbClr val="CE9178"/>
                </a:solidFill>
                <a:latin typeface="Menlo" panose="020B0609030804020204" pitchFamily="49" charset="0"/>
              </a:rPr>
              <a:t>users-app</a:t>
            </a:r>
            <a:r>
              <a:rPr lang="pl-PL" sz="2200" dirty="0">
                <a:solidFill>
                  <a:srgbClr val="CE9178"/>
                </a:solidFill>
                <a:latin typeface="Menlo" panose="020B0609030804020204" pitchFamily="49" charset="0"/>
              </a:rPr>
              <a:t>/app-1.0.jar”</a:t>
            </a:r>
            <a:r>
              <a:rPr lang="pl-PL" sz="2200" dirty="0">
                <a:solidFill>
                  <a:schemeClr val="bg1"/>
                </a:solidFill>
                <a:latin typeface="Menlo" panose="020B0609030804020204" pitchFamily="49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2558725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91059"/>
          </a:xfrm>
        </p:spPr>
        <p:txBody>
          <a:bodyPr>
            <a:normAutofit/>
          </a:bodyPr>
          <a:lstStyle/>
          <a:p>
            <a:r>
              <a:rPr lang="pl-PL" dirty="0" err="1">
                <a:solidFill>
                  <a:schemeClr val="bg1"/>
                </a:solidFill>
              </a:rPr>
              <a:t>Some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applications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are</a:t>
            </a:r>
            <a:r>
              <a:rPr lang="pl-PL" dirty="0">
                <a:solidFill>
                  <a:schemeClr val="bg1"/>
                </a:solidFill>
              </a:rPr>
              <a:t> not </a:t>
            </a:r>
            <a:r>
              <a:rPr lang="pl-PL" dirty="0" err="1">
                <a:solidFill>
                  <a:schemeClr val="bg1"/>
                </a:solidFill>
              </a:rPr>
              <a:t>suited</a:t>
            </a:r>
            <a:r>
              <a:rPr lang="pl-PL" dirty="0">
                <a:solidFill>
                  <a:schemeClr val="bg1"/>
                </a:solidFill>
              </a:rPr>
              <a:t> to be run in </a:t>
            </a:r>
            <a:r>
              <a:rPr lang="pl-PL" dirty="0">
                <a:solidFill>
                  <a:schemeClr val="accent2"/>
                </a:solidFill>
              </a:rPr>
              <a:t>ENTRYPOINT</a:t>
            </a:r>
            <a:r>
              <a:rPr lang="pl-PL" dirty="0">
                <a:solidFill>
                  <a:schemeClr val="bg1"/>
                </a:solidFill>
              </a:rPr>
              <a:t> and </a:t>
            </a:r>
            <a:r>
              <a:rPr lang="pl-PL" dirty="0" err="1">
                <a:solidFill>
                  <a:schemeClr val="bg1"/>
                </a:solidFill>
              </a:rPr>
              <a:t>require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some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logic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before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they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can</a:t>
            </a:r>
            <a:r>
              <a:rPr lang="pl-PL" dirty="0">
                <a:solidFill>
                  <a:schemeClr val="bg1"/>
                </a:solidFill>
              </a:rPr>
              <a:t> be </a:t>
            </a:r>
            <a:r>
              <a:rPr lang="pl-PL" dirty="0" err="1">
                <a:solidFill>
                  <a:schemeClr val="bg1"/>
                </a:solidFill>
              </a:rPr>
              <a:t>started</a:t>
            </a:r>
            <a:endParaRPr lang="pl-PL" dirty="0">
              <a:solidFill>
                <a:schemeClr val="bg1"/>
              </a:solidFill>
            </a:endParaRPr>
          </a:p>
          <a:p>
            <a:r>
              <a:rPr lang="pl-PL" sz="3200" dirty="0" err="1">
                <a:solidFill>
                  <a:schemeClr val="bg1"/>
                </a:solidFill>
                <a:ea typeface="Roboto" panose="02000000000000000000" pitchFamily="2" charset="0"/>
              </a:rPr>
              <a:t>Use</a:t>
            </a:r>
            <a:r>
              <a:rPr lang="pl-PL" sz="3200" dirty="0">
                <a:solidFill>
                  <a:schemeClr val="bg1"/>
                </a:solidFill>
                <a:ea typeface="Roboto" panose="02000000000000000000" pitchFamily="2" charset="0"/>
              </a:rPr>
              <a:t> </a:t>
            </a:r>
            <a:r>
              <a:rPr lang="pl-PL" sz="3200" dirty="0" err="1">
                <a:solidFill>
                  <a:schemeClr val="accent2"/>
                </a:solidFill>
                <a:ea typeface="Roboto" panose="02000000000000000000" pitchFamily="2" charset="0"/>
              </a:rPr>
              <a:t>exec</a:t>
            </a:r>
            <a:r>
              <a:rPr lang="pl-PL" sz="3200" dirty="0">
                <a:solidFill>
                  <a:schemeClr val="accent2"/>
                </a:solidFill>
                <a:ea typeface="Roboto" panose="02000000000000000000" pitchFamily="2" charset="0"/>
              </a:rPr>
              <a:t> </a:t>
            </a:r>
            <a:r>
              <a:rPr lang="pl-PL" sz="3200" dirty="0">
                <a:solidFill>
                  <a:schemeClr val="bg1"/>
                </a:solidFill>
                <a:ea typeface="Roboto" panose="02000000000000000000" pitchFamily="2" charset="0"/>
              </a:rPr>
              <a:t>- </a:t>
            </a:r>
            <a:r>
              <a:rPr lang="pl-PL" dirty="0" err="1">
                <a:solidFill>
                  <a:schemeClr val="bg1"/>
                </a:solidFill>
              </a:rPr>
              <a:t>Instead</a:t>
            </a:r>
            <a:r>
              <a:rPr lang="pl-PL" dirty="0">
                <a:solidFill>
                  <a:schemeClr val="bg1"/>
                </a:solidFill>
              </a:rPr>
              <a:t> of </a:t>
            </a:r>
            <a:r>
              <a:rPr lang="pl-PL" dirty="0" err="1">
                <a:solidFill>
                  <a:schemeClr val="bg1"/>
                </a:solidFill>
              </a:rPr>
              <a:t>forking</a:t>
            </a:r>
            <a:r>
              <a:rPr lang="pl-PL" dirty="0">
                <a:solidFill>
                  <a:schemeClr val="bg1"/>
                </a:solidFill>
              </a:rPr>
              <a:t> a </a:t>
            </a:r>
            <a:r>
              <a:rPr lang="pl-PL" dirty="0" err="1">
                <a:solidFill>
                  <a:schemeClr val="bg1"/>
                </a:solidFill>
              </a:rPr>
              <a:t>new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process</a:t>
            </a:r>
            <a:r>
              <a:rPr lang="pl-PL" dirty="0">
                <a:solidFill>
                  <a:schemeClr val="bg1"/>
                </a:solidFill>
              </a:rPr>
              <a:t> from the </a:t>
            </a:r>
            <a:r>
              <a:rPr lang="pl-PL" dirty="0" err="1">
                <a:solidFill>
                  <a:schemeClr val="bg1"/>
                </a:solidFill>
              </a:rPr>
              <a:t>existing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bash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it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replaces</a:t>
            </a:r>
            <a:r>
              <a:rPr lang="pl-PL" dirty="0">
                <a:solidFill>
                  <a:schemeClr val="bg1"/>
                </a:solidFill>
              </a:rPr>
              <a:t> the </a:t>
            </a:r>
            <a:r>
              <a:rPr lang="pl-PL" dirty="0" err="1">
                <a:solidFill>
                  <a:schemeClr val="bg1"/>
                </a:solidFill>
              </a:rPr>
              <a:t>shell</a:t>
            </a:r>
            <a:endParaRPr lang="pl-PL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pl-PL" dirty="0">
                <a:solidFill>
                  <a:schemeClr val="bg1"/>
                </a:solidFill>
              </a:rPr>
              <a:t>   </a:t>
            </a:r>
          </a:p>
          <a:p>
            <a:pPr marL="0" indent="0">
              <a:buNone/>
            </a:pPr>
            <a:r>
              <a:rPr lang="pl-PL" dirty="0" err="1">
                <a:solidFill>
                  <a:schemeClr val="bg1"/>
                </a:solidFill>
              </a:rPr>
              <a:t>Use</a:t>
            </a:r>
            <a:r>
              <a:rPr lang="pl-PL" dirty="0">
                <a:solidFill>
                  <a:schemeClr val="bg1"/>
                </a:solidFill>
              </a:rPr>
              <a:t>: </a:t>
            </a:r>
          </a:p>
          <a:p>
            <a:pPr marL="0" indent="0">
              <a:buNone/>
            </a:pPr>
            <a:endParaRPr lang="pl-PL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pl-PL" dirty="0" err="1">
                <a:solidFill>
                  <a:schemeClr val="bg1"/>
                </a:solidFill>
              </a:rPr>
              <a:t>Instead</a:t>
            </a:r>
            <a:r>
              <a:rPr lang="pl-PL" dirty="0">
                <a:solidFill>
                  <a:schemeClr val="bg1"/>
                </a:solidFill>
              </a:rPr>
              <a:t> of:</a:t>
            </a:r>
          </a:p>
          <a:p>
            <a:pPr marL="0" indent="0">
              <a:buNone/>
            </a:pPr>
            <a:endParaRPr lang="pl-PL" dirty="0">
              <a:solidFill>
                <a:schemeClr val="bg1"/>
              </a:solidFill>
            </a:endParaRPr>
          </a:p>
          <a:p>
            <a:endParaRPr lang="pl-PL" dirty="0">
              <a:solidFill>
                <a:schemeClr val="bg1"/>
              </a:solidFill>
            </a:endParaRPr>
          </a:p>
          <a:p>
            <a:endParaRPr lang="en-US" sz="3200" dirty="0">
              <a:solidFill>
                <a:schemeClr val="bg1"/>
              </a:solidFill>
              <a:ea typeface="Roboto" panose="02000000000000000000" pitchFamily="2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solidFill>
                  <a:schemeClr val="bg1"/>
                </a:solidFill>
                <a:ea typeface="Roboto" panose="02000000000000000000" pitchFamily="2" charset="0"/>
              </a:rPr>
              <a:t>Signaling</a:t>
            </a:r>
            <a:r>
              <a:rPr lang="pl-PL" dirty="0">
                <a:solidFill>
                  <a:schemeClr val="bg1"/>
                </a:solidFill>
                <a:ea typeface="Roboto" panose="02000000000000000000" pitchFamily="2" charset="0"/>
              </a:rPr>
              <a:t> – </a:t>
            </a:r>
            <a:r>
              <a:rPr lang="pl-PL" dirty="0" err="1">
                <a:solidFill>
                  <a:schemeClr val="bg1"/>
                </a:solidFill>
                <a:ea typeface="Roboto" panose="02000000000000000000" pitchFamily="2" charset="0"/>
              </a:rPr>
              <a:t>Script</a:t>
            </a:r>
            <a:r>
              <a:rPr lang="pl-PL" dirty="0">
                <a:solidFill>
                  <a:schemeClr val="bg1"/>
                </a:solidFill>
                <a:ea typeface="Roboto" panose="02000000000000000000" pitchFamily="2" charset="0"/>
              </a:rPr>
              <a:t> as </a:t>
            </a:r>
            <a:r>
              <a:rPr lang="pl-PL" dirty="0" err="1">
                <a:solidFill>
                  <a:schemeClr val="bg1"/>
                </a:solidFill>
                <a:ea typeface="Roboto" panose="02000000000000000000" pitchFamily="2" charset="0"/>
              </a:rPr>
              <a:t>Entrypoint</a:t>
            </a:r>
            <a:endParaRPr lang="pl-PL" dirty="0">
              <a:solidFill>
                <a:schemeClr val="bg1"/>
              </a:solidFill>
              <a:ea typeface="Roboto" panose="020000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F7EEDE-3183-9C4B-9E05-FB5D8754B8A3}"/>
              </a:ext>
            </a:extLst>
          </p:cNvPr>
          <p:cNvSpPr txBox="1"/>
          <p:nvPr/>
        </p:nvSpPr>
        <p:spPr>
          <a:xfrm>
            <a:off x="838200" y="4692175"/>
            <a:ext cx="10515599" cy="461665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sz="2400" dirty="0" err="1">
                <a:solidFill>
                  <a:srgbClr val="DCDCAA"/>
                </a:solidFill>
                <a:latin typeface="Menlo" panose="020B0609030804020204" pitchFamily="49" charset="0"/>
              </a:rPr>
              <a:t>exec</a:t>
            </a:r>
            <a:r>
              <a:rPr lang="pl-PL" sz="2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pl-PL" sz="2400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pl-PL" sz="2400" dirty="0" err="1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app</a:t>
            </a:r>
            <a:r>
              <a:rPr lang="pl-PL" sz="2400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/bin/</a:t>
            </a:r>
            <a:r>
              <a:rPr lang="pl-PL" sz="2400" dirty="0" err="1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your-app</a:t>
            </a:r>
            <a:r>
              <a:rPr lang="pl-PL" sz="2400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endParaRPr lang="pl-PL" sz="2200" dirty="0">
              <a:solidFill>
                <a:schemeClr val="bg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396894C-D5FD-7042-A730-D04F2E017E29}"/>
              </a:ext>
            </a:extLst>
          </p:cNvPr>
          <p:cNvSpPr txBox="1"/>
          <p:nvPr/>
        </p:nvSpPr>
        <p:spPr>
          <a:xfrm>
            <a:off x="838200" y="5779863"/>
            <a:ext cx="10515599" cy="461665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sz="2400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pl-PL" sz="2400" dirty="0" err="1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app</a:t>
            </a:r>
            <a:r>
              <a:rPr lang="pl-PL" sz="2400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/bin/</a:t>
            </a:r>
            <a:r>
              <a:rPr lang="pl-PL" sz="2400" dirty="0" err="1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your-app</a:t>
            </a:r>
            <a:r>
              <a:rPr lang="pl-PL" sz="2400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endParaRPr lang="pl-PL" sz="2200" dirty="0">
              <a:solidFill>
                <a:schemeClr val="bg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9247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l-PL" dirty="0" err="1">
                <a:solidFill>
                  <a:schemeClr val="bg2"/>
                </a:solidFill>
              </a:rPr>
              <a:t>Use</a:t>
            </a:r>
            <a:r>
              <a:rPr lang="pl-PL" dirty="0">
                <a:solidFill>
                  <a:schemeClr val="bg2"/>
                </a:solidFill>
              </a:rPr>
              <a:t> the </a:t>
            </a:r>
            <a:r>
              <a:rPr lang="pl-PL" dirty="0" err="1">
                <a:solidFill>
                  <a:schemeClr val="bg2"/>
                </a:solidFill>
              </a:rPr>
              <a:t>exec</a:t>
            </a:r>
            <a:r>
              <a:rPr lang="pl-PL" dirty="0">
                <a:solidFill>
                  <a:schemeClr val="bg2"/>
                </a:solidFill>
              </a:rPr>
              <a:t>/JSON </a:t>
            </a:r>
            <a:r>
              <a:rPr lang="pl-PL" dirty="0" err="1">
                <a:solidFill>
                  <a:schemeClr val="bg2"/>
                </a:solidFill>
              </a:rPr>
              <a:t>array</a:t>
            </a:r>
            <a:r>
              <a:rPr lang="pl-PL" dirty="0">
                <a:solidFill>
                  <a:schemeClr val="bg2"/>
                </a:solidFill>
              </a:rPr>
              <a:t> form of ENTRYPOINT.</a:t>
            </a:r>
          </a:p>
          <a:p>
            <a:r>
              <a:rPr lang="pl-PL" dirty="0" err="1">
                <a:solidFill>
                  <a:schemeClr val="bg2"/>
                </a:solidFill>
              </a:rPr>
              <a:t>Use</a:t>
            </a:r>
            <a:r>
              <a:rPr lang="pl-PL" dirty="0">
                <a:solidFill>
                  <a:schemeClr val="bg2"/>
                </a:solidFill>
              </a:rPr>
              <a:t> </a:t>
            </a:r>
            <a:r>
              <a:rPr lang="pl-PL" dirty="0" err="1">
                <a:solidFill>
                  <a:schemeClr val="bg2"/>
                </a:solidFill>
              </a:rPr>
              <a:t>exec</a:t>
            </a:r>
            <a:r>
              <a:rPr lang="pl-PL" dirty="0">
                <a:solidFill>
                  <a:schemeClr val="bg2"/>
                </a:solidFill>
              </a:rPr>
              <a:t> in </a:t>
            </a:r>
            <a:r>
              <a:rPr lang="pl-PL" dirty="0" err="1">
                <a:solidFill>
                  <a:schemeClr val="bg2"/>
                </a:solidFill>
              </a:rPr>
              <a:t>shell</a:t>
            </a:r>
            <a:r>
              <a:rPr lang="pl-PL" dirty="0">
                <a:solidFill>
                  <a:schemeClr val="bg2"/>
                </a:solidFill>
              </a:rPr>
              <a:t> </a:t>
            </a:r>
            <a:r>
              <a:rPr lang="pl-PL" dirty="0" err="1">
                <a:solidFill>
                  <a:schemeClr val="bg2"/>
                </a:solidFill>
              </a:rPr>
              <a:t>entrypoints</a:t>
            </a:r>
            <a:r>
              <a:rPr lang="pl-PL" dirty="0">
                <a:solidFill>
                  <a:schemeClr val="bg2"/>
                </a:solidFill>
              </a:rPr>
              <a:t>.</a:t>
            </a:r>
          </a:p>
          <a:p>
            <a:r>
              <a:rPr lang="pl-PL" dirty="0" err="1">
                <a:solidFill>
                  <a:schemeClr val="bg2"/>
                </a:solidFill>
              </a:rPr>
              <a:t>Don’t</a:t>
            </a:r>
            <a:r>
              <a:rPr lang="pl-PL" dirty="0">
                <a:solidFill>
                  <a:schemeClr val="bg2"/>
                </a:solidFill>
              </a:rPr>
              <a:t> </a:t>
            </a:r>
            <a:r>
              <a:rPr lang="pl-PL" dirty="0" err="1">
                <a:solidFill>
                  <a:schemeClr val="bg2"/>
                </a:solidFill>
              </a:rPr>
              <a:t>pipe</a:t>
            </a:r>
            <a:r>
              <a:rPr lang="pl-PL" dirty="0">
                <a:solidFill>
                  <a:schemeClr val="bg2"/>
                </a:solidFill>
              </a:rPr>
              <a:t> </a:t>
            </a:r>
            <a:r>
              <a:rPr lang="pl-PL" dirty="0" err="1">
                <a:solidFill>
                  <a:schemeClr val="bg2"/>
                </a:solidFill>
              </a:rPr>
              <a:t>your</a:t>
            </a:r>
            <a:r>
              <a:rPr lang="pl-PL" dirty="0">
                <a:solidFill>
                  <a:schemeClr val="bg2"/>
                </a:solidFill>
              </a:rPr>
              <a:t> </a:t>
            </a:r>
            <a:r>
              <a:rPr lang="pl-PL" dirty="0" err="1">
                <a:solidFill>
                  <a:schemeClr val="bg2"/>
                </a:solidFill>
              </a:rPr>
              <a:t>application’s</a:t>
            </a:r>
            <a:r>
              <a:rPr lang="pl-PL" dirty="0">
                <a:solidFill>
                  <a:schemeClr val="bg2"/>
                </a:solidFill>
              </a:rPr>
              <a:t> </a:t>
            </a:r>
            <a:r>
              <a:rPr lang="pl-PL" dirty="0" err="1">
                <a:solidFill>
                  <a:schemeClr val="bg2"/>
                </a:solidFill>
              </a:rPr>
              <a:t>output</a:t>
            </a:r>
            <a:r>
              <a:rPr lang="pl-PL" dirty="0">
                <a:solidFill>
                  <a:schemeClr val="bg2"/>
                </a:solidFill>
              </a:rPr>
              <a:t>.</a:t>
            </a:r>
          </a:p>
          <a:p>
            <a:r>
              <a:rPr lang="pl-PL" dirty="0" err="1">
                <a:solidFill>
                  <a:schemeClr val="bg2"/>
                </a:solidFill>
              </a:rPr>
              <a:t>Avoid</a:t>
            </a:r>
            <a:r>
              <a:rPr lang="pl-PL" dirty="0">
                <a:solidFill>
                  <a:schemeClr val="bg2"/>
                </a:solidFill>
              </a:rPr>
              <a:t> </a:t>
            </a:r>
            <a:r>
              <a:rPr lang="pl-PL" dirty="0" err="1">
                <a:solidFill>
                  <a:schemeClr val="bg2"/>
                </a:solidFill>
              </a:rPr>
              <a:t>being</a:t>
            </a:r>
            <a:r>
              <a:rPr lang="pl-PL" dirty="0">
                <a:solidFill>
                  <a:schemeClr val="bg2"/>
                </a:solidFill>
              </a:rPr>
              <a:t> PID 1.</a:t>
            </a:r>
          </a:p>
          <a:p>
            <a:r>
              <a:rPr lang="pl-PL" dirty="0" err="1">
                <a:solidFill>
                  <a:schemeClr val="bg2"/>
                </a:solidFill>
              </a:rPr>
              <a:t>Listen</a:t>
            </a:r>
            <a:r>
              <a:rPr lang="pl-PL" dirty="0">
                <a:solidFill>
                  <a:schemeClr val="bg2"/>
                </a:solidFill>
              </a:rPr>
              <a:t> for SIGTERM </a:t>
            </a:r>
            <a:r>
              <a:rPr lang="pl-PL" dirty="0" err="1">
                <a:solidFill>
                  <a:schemeClr val="bg2"/>
                </a:solidFill>
              </a:rPr>
              <a:t>or</a:t>
            </a:r>
            <a:r>
              <a:rPr lang="pl-PL" dirty="0">
                <a:solidFill>
                  <a:schemeClr val="bg2"/>
                </a:solidFill>
              </a:rPr>
              <a:t> set STOPSIGNAL in </a:t>
            </a:r>
            <a:r>
              <a:rPr lang="pl-PL" dirty="0" err="1">
                <a:solidFill>
                  <a:schemeClr val="bg2"/>
                </a:solidFill>
              </a:rPr>
              <a:t>your</a:t>
            </a:r>
            <a:r>
              <a:rPr lang="pl-PL" dirty="0">
                <a:solidFill>
                  <a:schemeClr val="bg2"/>
                </a:solidFill>
              </a:rPr>
              <a:t> </a:t>
            </a:r>
            <a:r>
              <a:rPr lang="pl-PL" dirty="0" err="1">
                <a:solidFill>
                  <a:schemeClr val="bg2"/>
                </a:solidFill>
              </a:rPr>
              <a:t>Dockerfile</a:t>
            </a:r>
            <a:r>
              <a:rPr lang="pl-PL" dirty="0">
                <a:solidFill>
                  <a:schemeClr val="bg2"/>
                </a:solidFill>
              </a:rPr>
              <a:t>.</a:t>
            </a:r>
          </a:p>
          <a:p>
            <a:pPr>
              <a:buClr>
                <a:schemeClr val="accent1"/>
              </a:buClr>
            </a:pPr>
            <a:endParaRPr lang="en-US" sz="3200" dirty="0">
              <a:solidFill>
                <a:schemeClr val="bg2"/>
              </a:solidFill>
              <a:ea typeface="Roboto" panose="02000000000000000000" pitchFamily="2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solidFill>
                  <a:schemeClr val="bg1"/>
                </a:solidFill>
                <a:ea typeface="Roboto" panose="02000000000000000000" pitchFamily="2" charset="0"/>
              </a:rPr>
              <a:t>Signaling</a:t>
            </a:r>
            <a:r>
              <a:rPr lang="pl-PL" dirty="0">
                <a:solidFill>
                  <a:schemeClr val="bg1"/>
                </a:solidFill>
                <a:ea typeface="Roboto" panose="02000000000000000000" pitchFamily="2" charset="0"/>
              </a:rPr>
              <a:t> part - </a:t>
            </a:r>
            <a:r>
              <a:rPr lang="pl-PL" dirty="0" err="1">
                <a:solidFill>
                  <a:schemeClr val="bg1"/>
                </a:solidFill>
                <a:ea typeface="Roboto" panose="02000000000000000000" pitchFamily="2" charset="0"/>
              </a:rPr>
              <a:t>summary</a:t>
            </a:r>
            <a:endParaRPr lang="pl-PL" dirty="0">
              <a:solidFill>
                <a:schemeClr val="bg1"/>
              </a:solidFill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2505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solidFill>
                  <a:schemeClr val="bg1"/>
                </a:solidFill>
                <a:ea typeface="Roboto" panose="02000000000000000000" pitchFamily="2" charset="0"/>
              </a:rPr>
              <a:t>Our</a:t>
            </a:r>
            <a:r>
              <a:rPr lang="pl-PL" dirty="0">
                <a:solidFill>
                  <a:schemeClr val="bg1"/>
                </a:solidFill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ea typeface="Roboto" panose="02000000000000000000" pitchFamily="2" charset="0"/>
              </a:rPr>
              <a:t>Dockerfile</a:t>
            </a:r>
            <a:r>
              <a:rPr lang="pl-PL" dirty="0">
                <a:solidFill>
                  <a:schemeClr val="bg1"/>
                </a:solidFill>
                <a:ea typeface="Roboto" panose="02000000000000000000" pitchFamily="2" charset="0"/>
              </a:rPr>
              <a:t> v2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BF95D7-8F86-A445-9A91-A83B3840FE0F}"/>
              </a:ext>
            </a:extLst>
          </p:cNvPr>
          <p:cNvSpPr txBox="1"/>
          <p:nvPr/>
        </p:nvSpPr>
        <p:spPr>
          <a:xfrm>
            <a:off x="838200" y="1690688"/>
            <a:ext cx="10515599" cy="2862322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sz="2000" dirty="0">
                <a:solidFill>
                  <a:srgbClr val="569CD6"/>
                </a:solidFill>
                <a:latin typeface="Menlo" panose="020B0609030804020204" pitchFamily="49" charset="0"/>
              </a:rPr>
              <a:t>FROM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pl-PL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parrotstream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/</a:t>
            </a:r>
            <a:r>
              <a:rPr lang="pl-PL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ubuntu-java</a:t>
            </a:r>
            <a:endParaRPr lang="pl-PL" sz="2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b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pl-PL" sz="2000" dirty="0">
                <a:solidFill>
                  <a:srgbClr val="569CD6"/>
                </a:solidFill>
                <a:latin typeface="Menlo" panose="020B0609030804020204" pitchFamily="49" charset="0"/>
              </a:rPr>
              <a:t>RUN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pl-PL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mkdir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 -p /</a:t>
            </a:r>
            <a:r>
              <a:rPr lang="pl-PL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var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/</a:t>
            </a:r>
            <a:r>
              <a:rPr lang="pl-PL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users-app</a:t>
            </a:r>
            <a:endParaRPr lang="pl-PL" sz="2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b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pl-PL" sz="2000" dirty="0">
                <a:solidFill>
                  <a:srgbClr val="569CD6"/>
                </a:solidFill>
                <a:latin typeface="Menlo" panose="020B0609030804020204" pitchFamily="49" charset="0"/>
              </a:rPr>
              <a:t>COPY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 target/users-app-1.0.jar /</a:t>
            </a:r>
            <a:r>
              <a:rPr lang="pl-PL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var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/</a:t>
            </a:r>
            <a:r>
              <a:rPr lang="pl-PL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users-app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/users-app-1.0.jar</a:t>
            </a:r>
          </a:p>
          <a:p>
            <a:b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pl-PL" sz="2000" dirty="0">
                <a:solidFill>
                  <a:srgbClr val="569CD6"/>
                </a:solidFill>
                <a:latin typeface="Menlo" panose="020B0609030804020204" pitchFamily="49" charset="0"/>
              </a:rPr>
              <a:t>ENTRYPOINT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 [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"/</a:t>
            </a:r>
            <a:r>
              <a:rPr lang="pl-PL" sz="2000" dirty="0" err="1">
                <a:solidFill>
                  <a:srgbClr val="CE9178"/>
                </a:solidFill>
                <a:latin typeface="Menlo" panose="020B0609030804020204" pitchFamily="49" charset="0"/>
              </a:rPr>
              <a:t>usr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pl-PL" sz="2000" dirty="0" err="1">
                <a:solidFill>
                  <a:srgbClr val="CE9178"/>
                </a:solidFill>
                <a:latin typeface="Menlo" panose="020B0609030804020204" pitchFamily="49" charset="0"/>
              </a:rPr>
              <a:t>lib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pl-PL" sz="2000" dirty="0" err="1">
                <a:solidFill>
                  <a:srgbClr val="CE9178"/>
                </a:solidFill>
                <a:latin typeface="Menlo" panose="020B0609030804020204" pitchFamily="49" charset="0"/>
              </a:rPr>
              <a:t>jvm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/java-8-oracle/bin/</a:t>
            </a:r>
            <a:r>
              <a:rPr lang="pl-PL" sz="2000" dirty="0" err="1">
                <a:solidFill>
                  <a:srgbClr val="CE9178"/>
                </a:solidFill>
                <a:latin typeface="Menlo" panose="020B0609030804020204" pitchFamily="49" charset="0"/>
              </a:rPr>
              <a:t>java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"-</a:t>
            </a:r>
            <a:r>
              <a:rPr lang="pl-PL" sz="2000" dirty="0" err="1">
                <a:solidFill>
                  <a:srgbClr val="CE9178"/>
                </a:solidFill>
                <a:latin typeface="Menlo" panose="020B0609030804020204" pitchFamily="49" charset="0"/>
              </a:rPr>
              <a:t>XshowSettings:VM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"-</a:t>
            </a:r>
            <a:r>
              <a:rPr lang="pl-PL" sz="2000" dirty="0" err="1">
                <a:solidFill>
                  <a:srgbClr val="CE9178"/>
                </a:solidFill>
                <a:latin typeface="Menlo" panose="020B0609030804020204" pitchFamily="49" charset="0"/>
              </a:rPr>
              <a:t>XX:NativeMemoryTracking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=</a:t>
            </a:r>
            <a:r>
              <a:rPr lang="pl-PL" sz="2000" dirty="0" err="1">
                <a:solidFill>
                  <a:srgbClr val="CE9178"/>
                </a:solidFill>
                <a:latin typeface="Menlo" panose="020B0609030804020204" pitchFamily="49" charset="0"/>
              </a:rPr>
              <a:t>summary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"-jar"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"/</a:t>
            </a:r>
            <a:r>
              <a:rPr lang="pl-PL" sz="2000" dirty="0" err="1">
                <a:solidFill>
                  <a:srgbClr val="CE9178"/>
                </a:solidFill>
                <a:latin typeface="Menlo" panose="020B0609030804020204" pitchFamily="49" charset="0"/>
              </a:rPr>
              <a:t>var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pl-PL" sz="2000" dirty="0" err="1">
                <a:solidFill>
                  <a:srgbClr val="CE9178"/>
                </a:solidFill>
                <a:latin typeface="Menlo" panose="020B0609030804020204" pitchFamily="49" charset="0"/>
              </a:rPr>
              <a:t>users-app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/users-app-1.0.jar"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5343815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  <a:ea typeface="Roboto" panose="02000000000000000000" pitchFamily="2" charset="0"/>
                <a:cs typeface="Calibri" panose="020F0502020204030204" pitchFamily="34" charset="0"/>
              </a:rPr>
              <a:t>Mateusz </a:t>
            </a:r>
            <a:r>
              <a:rPr lang="en-US" sz="2000" dirty="0" err="1">
                <a:solidFill>
                  <a:schemeClr val="bg1"/>
                </a:solidFill>
                <a:ea typeface="Roboto" panose="02000000000000000000" pitchFamily="2" charset="0"/>
                <a:cs typeface="Calibri" panose="020F0502020204030204" pitchFamily="34" charset="0"/>
              </a:rPr>
              <a:t>Dymiński</a:t>
            </a:r>
            <a:r>
              <a:rPr lang="en-US" sz="2000" dirty="0">
                <a:solidFill>
                  <a:schemeClr val="bg1"/>
                </a:solidFill>
                <a:ea typeface="Roboto" panose="02000000000000000000" pitchFamily="2" charset="0"/>
                <a:cs typeface="Calibri" panose="020F0502020204030204" pitchFamily="34" charset="0"/>
              </a:rPr>
              <a:t>	</a:t>
            </a:r>
          </a:p>
          <a:p>
            <a:pPr>
              <a:buClr>
                <a:srgbClr val="00B0F0"/>
              </a:buClr>
            </a:pPr>
            <a:r>
              <a:rPr lang="en-US" sz="2000" dirty="0">
                <a:solidFill>
                  <a:schemeClr val="bg1"/>
                </a:solidFill>
                <a:ea typeface="Roboto" panose="02000000000000000000" pitchFamily="2" charset="0"/>
                <a:cs typeface="Calibri" panose="020F0502020204030204" pitchFamily="34" charset="0"/>
              </a:rPr>
              <a:t>Software Developer at Nokia</a:t>
            </a:r>
          </a:p>
          <a:p>
            <a:pPr>
              <a:buClr>
                <a:srgbClr val="00B0F0"/>
              </a:buClr>
            </a:pPr>
            <a:r>
              <a:rPr lang="en-US" sz="2000" dirty="0">
                <a:solidFill>
                  <a:schemeClr val="bg1"/>
                </a:solidFill>
                <a:ea typeface="Roboto" panose="02000000000000000000" pitchFamily="2" charset="0"/>
                <a:cs typeface="Calibri" panose="020F0502020204030204" pitchFamily="34" charset="0"/>
              </a:rPr>
              <a:t>8+ exp with Java</a:t>
            </a:r>
          </a:p>
          <a:p>
            <a:pPr>
              <a:buClr>
                <a:srgbClr val="00B0F0"/>
              </a:buClr>
            </a:pPr>
            <a:r>
              <a:rPr lang="en-US" sz="2000" dirty="0">
                <a:solidFill>
                  <a:schemeClr val="bg1"/>
                </a:solidFill>
                <a:ea typeface="Roboto" panose="02000000000000000000" pitchFamily="2" charset="0"/>
                <a:cs typeface="Calibri" panose="020F0502020204030204" pitchFamily="34" charset="0"/>
              </a:rPr>
              <a:t>5+ exp with Go</a:t>
            </a:r>
          </a:p>
          <a:p>
            <a:pPr>
              <a:buClr>
                <a:srgbClr val="00B0F0"/>
              </a:buClr>
            </a:pPr>
            <a:r>
              <a:rPr lang="en-US" sz="2000" dirty="0">
                <a:solidFill>
                  <a:schemeClr val="bg1"/>
                </a:solidFill>
                <a:ea typeface="Roboto" panose="02000000000000000000" pitchFamily="2" charset="0"/>
                <a:cs typeface="Calibri" panose="020F0502020204030204" pitchFamily="34" charset="0"/>
              </a:rPr>
              <a:t>One of the organizer</a:t>
            </a:r>
            <a:r>
              <a:rPr lang="en-US" sz="2000" dirty="0">
                <a:ea typeface="Roboto" panose="02000000000000000000" pitchFamily="2" charset="0"/>
                <a:cs typeface="Calibri" panose="020F0502020204030204" pitchFamily="34" charset="0"/>
              </a:rPr>
              <a:t> </a:t>
            </a:r>
            <a:r>
              <a:rPr lang="en-US" sz="2000" dirty="0">
                <a:solidFill>
                  <a:schemeClr val="accent4"/>
                </a:solidFill>
                <a:ea typeface="Roboto" panose="02000000000000000000" pitchFamily="2" charset="0"/>
                <a:cs typeface="Calibri" panose="020F050202020403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GoWroc - Golang Wroclaw Meetup</a:t>
            </a:r>
            <a:endParaRPr lang="en-US" sz="2000" dirty="0">
              <a:solidFill>
                <a:schemeClr val="accent4"/>
              </a:solidFill>
              <a:ea typeface="Roboto" panose="02000000000000000000" pitchFamily="2" charset="0"/>
              <a:cs typeface="Calibri" panose="020F0502020204030204" pitchFamily="34" charset="0"/>
            </a:endParaRPr>
          </a:p>
          <a:p>
            <a:pPr>
              <a:buClr>
                <a:srgbClr val="00B0F0"/>
              </a:buClr>
            </a:pPr>
            <a:r>
              <a:rPr lang="en-US" sz="2000" dirty="0">
                <a:solidFill>
                  <a:schemeClr val="bg1"/>
                </a:solidFill>
                <a:ea typeface="Roboto" panose="02000000000000000000" pitchFamily="2" charset="0"/>
                <a:cs typeface="Calibri" panose="020F0502020204030204" pitchFamily="34" charset="0"/>
              </a:rPr>
              <a:t>Page: </a:t>
            </a:r>
            <a:r>
              <a:rPr lang="en-US" sz="2000" dirty="0">
                <a:solidFill>
                  <a:schemeClr val="accent4"/>
                </a:solidFill>
                <a:ea typeface="Roboto" panose="02000000000000000000" pitchFamily="2" charset="0"/>
                <a:cs typeface="Calibri" panose="020F050202020403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mateuszdyminski.com</a:t>
            </a:r>
            <a:endParaRPr lang="en-US" sz="2000" dirty="0">
              <a:solidFill>
                <a:schemeClr val="bg1"/>
              </a:solidFill>
              <a:ea typeface="Roboto" panose="02000000000000000000" pitchFamily="2" charset="0"/>
              <a:cs typeface="Calibri" panose="020F0502020204030204" pitchFamily="34" charset="0"/>
            </a:endParaRPr>
          </a:p>
          <a:p>
            <a:pPr>
              <a:buClr>
                <a:srgbClr val="00B0F0"/>
              </a:buClr>
            </a:pPr>
            <a:r>
              <a:rPr lang="en-US" sz="2000" dirty="0" err="1">
                <a:solidFill>
                  <a:schemeClr val="bg1"/>
                </a:solidFill>
                <a:ea typeface="Roboto" panose="02000000000000000000" pitchFamily="2" charset="0"/>
                <a:cs typeface="Calibri" panose="020F0502020204030204" pitchFamily="34" charset="0"/>
              </a:rPr>
              <a:t>Github</a:t>
            </a:r>
            <a:r>
              <a:rPr lang="en-US" sz="2000" dirty="0">
                <a:solidFill>
                  <a:schemeClr val="bg1"/>
                </a:solidFill>
                <a:ea typeface="Roboto" panose="02000000000000000000" pitchFamily="2" charset="0"/>
                <a:cs typeface="Calibri" panose="020F0502020204030204" pitchFamily="34" charset="0"/>
              </a:rPr>
              <a:t>:</a:t>
            </a:r>
            <a:r>
              <a:rPr lang="en-US" sz="2000" dirty="0">
                <a:ea typeface="Roboto" panose="02000000000000000000" pitchFamily="2" charset="0"/>
                <a:cs typeface="Calibri" panose="020F0502020204030204" pitchFamily="34" charset="0"/>
              </a:rPr>
              <a:t> </a:t>
            </a:r>
            <a:r>
              <a:rPr lang="en-US" sz="2000" dirty="0">
                <a:solidFill>
                  <a:schemeClr val="accent4"/>
                </a:solidFill>
                <a:ea typeface="Roboto" panose="02000000000000000000" pitchFamily="2" charset="0"/>
                <a:cs typeface="Calibri" panose="020F050202020403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github.com/mateuszdyminski</a:t>
            </a:r>
            <a:endParaRPr lang="en-US" sz="2000" dirty="0">
              <a:solidFill>
                <a:schemeClr val="accent4"/>
              </a:solidFill>
              <a:ea typeface="Roboto" panose="02000000000000000000" pitchFamily="2" charset="0"/>
              <a:cs typeface="Calibri" panose="020F0502020204030204" pitchFamily="34" charset="0"/>
            </a:endParaRPr>
          </a:p>
          <a:p>
            <a:pPr>
              <a:buClr>
                <a:srgbClr val="00B0F0"/>
              </a:buClr>
            </a:pPr>
            <a:r>
              <a:rPr lang="en-US" sz="2000" dirty="0">
                <a:solidFill>
                  <a:schemeClr val="bg1"/>
                </a:solidFill>
                <a:ea typeface="Roboto" panose="02000000000000000000" pitchFamily="2" charset="0"/>
                <a:cs typeface="Calibri" panose="020F0502020204030204" pitchFamily="34" charset="0"/>
              </a:rPr>
              <a:t>Twitter:</a:t>
            </a:r>
            <a:r>
              <a:rPr lang="en-US" sz="2000" dirty="0">
                <a:ea typeface="Roboto" panose="02000000000000000000" pitchFamily="2" charset="0"/>
                <a:cs typeface="Calibri" panose="020F0502020204030204" pitchFamily="34" charset="0"/>
              </a:rPr>
              <a:t> </a:t>
            </a:r>
            <a:r>
              <a:rPr lang="en-US" sz="2000" dirty="0">
                <a:solidFill>
                  <a:schemeClr val="accent4"/>
                </a:solidFill>
                <a:ea typeface="Roboto" panose="02000000000000000000" pitchFamily="2" charset="0"/>
                <a:cs typeface="Calibri" panose="020F050202020403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@m_dyminski</a:t>
            </a:r>
            <a:endParaRPr lang="en-US" sz="2000" dirty="0">
              <a:solidFill>
                <a:schemeClr val="accent4"/>
              </a:solidFill>
              <a:ea typeface="Roboto" panose="02000000000000000000" pitchFamily="2" charset="0"/>
              <a:cs typeface="Calibri" panose="020F0502020204030204" pitchFamily="34" charset="0"/>
            </a:endParaRPr>
          </a:p>
          <a:p>
            <a:pPr>
              <a:buClr>
                <a:srgbClr val="00B0F0"/>
              </a:buClr>
            </a:pPr>
            <a:r>
              <a:rPr lang="en-US" sz="2000" dirty="0">
                <a:solidFill>
                  <a:schemeClr val="bg1"/>
                </a:solidFill>
                <a:ea typeface="Roboto" panose="02000000000000000000" pitchFamily="2" charset="0"/>
                <a:cs typeface="Calibri" panose="020F0502020204030204" pitchFamily="34" charset="0"/>
              </a:rPr>
              <a:t>LinkedIn:</a:t>
            </a:r>
            <a:r>
              <a:rPr lang="en-US" sz="2000" dirty="0">
                <a:ea typeface="Roboto" panose="02000000000000000000" pitchFamily="2" charset="0"/>
                <a:cs typeface="Calibri" panose="020F0502020204030204" pitchFamily="34" charset="0"/>
              </a:rPr>
              <a:t> </a:t>
            </a:r>
            <a:r>
              <a:rPr lang="en-US" sz="2000" dirty="0">
                <a:solidFill>
                  <a:schemeClr val="accent4"/>
                </a:solidFill>
                <a:ea typeface="Roboto" panose="02000000000000000000" pitchFamily="2" charset="0"/>
                <a:cs typeface="Calibri" panose="020F0502020204030204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linkedin.com/in/mdyminski</a:t>
            </a:r>
            <a:endParaRPr lang="en-US" sz="2000" dirty="0">
              <a:solidFill>
                <a:schemeClr val="accent4"/>
              </a:solidFill>
              <a:ea typeface="Roboto" panose="02000000000000000000" pitchFamily="2" charset="0"/>
              <a:cs typeface="Calibri" panose="020F050202020403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solidFill>
                  <a:schemeClr val="bg1"/>
                </a:solidFill>
                <a:ea typeface="Roboto" panose="02000000000000000000" pitchFamily="2" charset="0"/>
              </a:rPr>
              <a:t>whoami</a:t>
            </a:r>
            <a:endParaRPr lang="pl-PL" dirty="0">
              <a:solidFill>
                <a:schemeClr val="bg1"/>
              </a:solidFill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71897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AA0A139-F8D5-F44C-97CF-2A03FACEC4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836068"/>
            <a:ext cx="10314607" cy="5502102"/>
          </a:xfr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0C8BC8A3-5A12-B741-B783-11011B5BF99C}"/>
                  </a:ext>
                </a:extLst>
              </p14:cNvPr>
              <p14:cNvContentPartPr/>
              <p14:nvPr/>
            </p14:nvContentPartPr>
            <p14:xfrm>
              <a:off x="8330883" y="4705604"/>
              <a:ext cx="2771280" cy="114480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0C8BC8A3-5A12-B741-B783-11011B5BF99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321883" y="4696604"/>
                <a:ext cx="2788920" cy="1162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4141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solidFill>
                  <a:schemeClr val="bg1"/>
                </a:solidFill>
                <a:ea typeface="Roboto" panose="02000000000000000000" pitchFamily="2" charset="0"/>
              </a:rPr>
              <a:t>Checking</a:t>
            </a:r>
            <a:r>
              <a:rPr lang="pl-PL" dirty="0">
                <a:solidFill>
                  <a:schemeClr val="bg1"/>
                </a:solidFill>
                <a:ea typeface="Roboto" panose="02000000000000000000" pitchFamily="2" charset="0"/>
              </a:rPr>
              <a:t> image </a:t>
            </a:r>
            <a:r>
              <a:rPr lang="pl-PL" dirty="0" err="1">
                <a:solidFill>
                  <a:schemeClr val="bg1"/>
                </a:solidFill>
                <a:ea typeface="Roboto" panose="02000000000000000000" pitchFamily="2" charset="0"/>
              </a:rPr>
              <a:t>size</a:t>
            </a:r>
            <a:endParaRPr lang="pl-PL" dirty="0">
              <a:solidFill>
                <a:schemeClr val="bg1"/>
              </a:solidFill>
              <a:ea typeface="Roboto" panose="02000000000000000000" pitchFamily="2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327201E-2E39-1C47-9EA2-2339B76D02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>
              <a:buClr>
                <a:schemeClr val="accent1"/>
              </a:buClr>
            </a:pPr>
            <a:endParaRPr lang="en-US" sz="3200" dirty="0">
              <a:solidFill>
                <a:schemeClr val="bg2"/>
              </a:solidFill>
              <a:ea typeface="Roboto" panose="02000000000000000000" pitchFamily="2" charset="0"/>
            </a:endParaRPr>
          </a:p>
          <a:p>
            <a:pPr>
              <a:buClr>
                <a:schemeClr val="accent1"/>
              </a:buClr>
            </a:pPr>
            <a:endParaRPr lang="en-US" sz="3200" dirty="0">
              <a:solidFill>
                <a:schemeClr val="bg2"/>
              </a:solidFill>
              <a:ea typeface="Roboto" panose="02000000000000000000" pitchFamily="2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7DB2F13-98AA-324D-991E-7CCCD3E00F36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accent1"/>
              </a:buClr>
            </a:pPr>
            <a:endParaRPr lang="en-US" sz="3200" dirty="0">
              <a:solidFill>
                <a:schemeClr val="bg2"/>
              </a:solidFill>
              <a:ea typeface="Roboto" panose="02000000000000000000" pitchFamily="2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3BC302F-2E93-F74F-BC7E-01CA36CC68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47400"/>
            <a:ext cx="12192000" cy="46007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299CCBA-C43F-4541-8EFE-3DB4FC4A2229}"/>
              </a:ext>
            </a:extLst>
          </p:cNvPr>
          <p:cNvSpPr txBox="1"/>
          <p:nvPr/>
        </p:nvSpPr>
        <p:spPr>
          <a:xfrm>
            <a:off x="2335662" y="4005877"/>
            <a:ext cx="78254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4000" dirty="0" err="1">
                <a:solidFill>
                  <a:schemeClr val="bg1"/>
                </a:solidFill>
              </a:rPr>
              <a:t>It’s</a:t>
            </a:r>
            <a:r>
              <a:rPr lang="pl-PL" sz="4000" dirty="0">
                <a:solidFill>
                  <a:schemeClr val="bg1"/>
                </a:solidFill>
              </a:rPr>
              <a:t> 881mb !!!!!!!!!!!!!!!!!!!!!!!!!!!!!!!!</a:t>
            </a:r>
          </a:p>
        </p:txBody>
      </p:sp>
    </p:spTree>
    <p:extLst>
      <p:ext uri="{BB962C8B-B14F-4D97-AF65-F5344CB8AC3E}">
        <p14:creationId xmlns:p14="http://schemas.microsoft.com/office/powerpoint/2010/main" val="2519769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3C7020-B75E-5A42-B060-3727D87B1DC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5462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23A0B50-C458-E946-BBD1-14605B5677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>
                <a:solidFill>
                  <a:srgbClr val="FFFFFF"/>
                </a:solidFill>
              </a:rPr>
              <a:t>Choosing Container Base Image</a:t>
            </a:r>
          </a:p>
        </p:txBody>
      </p:sp>
    </p:spTree>
    <p:extLst>
      <p:ext uri="{BB962C8B-B14F-4D97-AF65-F5344CB8AC3E}">
        <p14:creationId xmlns:p14="http://schemas.microsoft.com/office/powerpoint/2010/main" val="5014287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fontAlgn="base">
              <a:buClr>
                <a:schemeClr val="accent1"/>
              </a:buClr>
            </a:pPr>
            <a:r>
              <a:rPr lang="pl-PL" dirty="0">
                <a:solidFill>
                  <a:schemeClr val="bg1"/>
                </a:solidFill>
              </a:rPr>
              <a:t>Oracle JDK</a:t>
            </a:r>
          </a:p>
          <a:p>
            <a:pPr fontAlgn="base">
              <a:buClr>
                <a:schemeClr val="accent1"/>
              </a:buClr>
            </a:pPr>
            <a:r>
              <a:rPr lang="pl-PL" dirty="0" err="1">
                <a:solidFill>
                  <a:schemeClr val="bg1"/>
                </a:solidFill>
              </a:rPr>
              <a:t>OpenJDK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builds</a:t>
            </a:r>
            <a:r>
              <a:rPr lang="pl-PL" dirty="0">
                <a:solidFill>
                  <a:schemeClr val="bg1"/>
                </a:solidFill>
              </a:rPr>
              <a:t> by Oracle</a:t>
            </a:r>
          </a:p>
          <a:p>
            <a:pPr fontAlgn="base">
              <a:buClr>
                <a:schemeClr val="accent1"/>
              </a:buClr>
            </a:pPr>
            <a:r>
              <a:rPr lang="pl-PL" dirty="0" err="1">
                <a:solidFill>
                  <a:schemeClr val="bg1"/>
                </a:solidFill>
              </a:rPr>
              <a:t>AdoptOpenJDK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builds</a:t>
            </a:r>
            <a:endParaRPr lang="pl-PL" dirty="0">
              <a:solidFill>
                <a:schemeClr val="bg1"/>
              </a:solidFill>
            </a:endParaRPr>
          </a:p>
          <a:p>
            <a:pPr fontAlgn="base">
              <a:buClr>
                <a:schemeClr val="accent1"/>
              </a:buClr>
            </a:pPr>
            <a:r>
              <a:rPr lang="pl-PL" dirty="0" err="1">
                <a:solidFill>
                  <a:schemeClr val="bg1"/>
                </a:solidFill>
              </a:rPr>
              <a:t>AdoptOpenJDK</a:t>
            </a:r>
            <a:r>
              <a:rPr lang="pl-PL" dirty="0">
                <a:solidFill>
                  <a:schemeClr val="bg1"/>
                </a:solidFill>
              </a:rPr>
              <a:t> OpenJ9 </a:t>
            </a:r>
            <a:r>
              <a:rPr lang="pl-PL" dirty="0" err="1">
                <a:solidFill>
                  <a:schemeClr val="bg1"/>
                </a:solidFill>
              </a:rPr>
              <a:t>builds</a:t>
            </a:r>
            <a:endParaRPr lang="pl-PL" dirty="0">
              <a:solidFill>
                <a:schemeClr val="bg1"/>
              </a:solidFill>
            </a:endParaRPr>
          </a:p>
          <a:p>
            <a:pPr fontAlgn="base">
              <a:buClr>
                <a:schemeClr val="accent1"/>
              </a:buClr>
            </a:pPr>
            <a:r>
              <a:rPr lang="pl-PL" dirty="0">
                <a:solidFill>
                  <a:schemeClr val="bg1"/>
                </a:solidFill>
              </a:rPr>
              <a:t>Linux (Red </a:t>
            </a:r>
            <a:r>
              <a:rPr lang="pl-PL" dirty="0" err="1">
                <a:solidFill>
                  <a:schemeClr val="bg1"/>
                </a:solidFill>
              </a:rPr>
              <a:t>Hat</a:t>
            </a:r>
            <a:r>
              <a:rPr lang="pl-PL" dirty="0">
                <a:solidFill>
                  <a:schemeClr val="bg1"/>
                </a:solidFill>
              </a:rPr>
              <a:t>, </a:t>
            </a:r>
            <a:r>
              <a:rPr lang="pl-PL" dirty="0" err="1">
                <a:solidFill>
                  <a:schemeClr val="bg1"/>
                </a:solidFill>
              </a:rPr>
              <a:t>Debian</a:t>
            </a:r>
            <a:r>
              <a:rPr lang="pl-PL" dirty="0">
                <a:solidFill>
                  <a:schemeClr val="bg1"/>
                </a:solidFill>
              </a:rPr>
              <a:t>, Fedora, </a:t>
            </a:r>
            <a:r>
              <a:rPr lang="pl-PL" dirty="0" err="1">
                <a:solidFill>
                  <a:schemeClr val="bg1"/>
                </a:solidFill>
              </a:rPr>
              <a:t>Arch</a:t>
            </a:r>
            <a:r>
              <a:rPr lang="pl-PL" dirty="0">
                <a:solidFill>
                  <a:schemeClr val="bg1"/>
                </a:solidFill>
              </a:rPr>
              <a:t>, </a:t>
            </a:r>
            <a:r>
              <a:rPr lang="pl-PL" dirty="0" err="1">
                <a:solidFill>
                  <a:schemeClr val="bg1"/>
                </a:solidFill>
              </a:rPr>
              <a:t>Ubuntu</a:t>
            </a:r>
            <a:r>
              <a:rPr lang="pl-PL" dirty="0">
                <a:solidFill>
                  <a:schemeClr val="bg1"/>
                </a:solidFill>
              </a:rPr>
              <a:t>) </a:t>
            </a:r>
            <a:r>
              <a:rPr lang="pl-PL" dirty="0" err="1">
                <a:solidFill>
                  <a:schemeClr val="bg1"/>
                </a:solidFill>
              </a:rPr>
              <a:t>OpenJDK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builds</a:t>
            </a:r>
            <a:endParaRPr lang="pl-PL" dirty="0">
              <a:solidFill>
                <a:schemeClr val="bg1"/>
              </a:solidFill>
            </a:endParaRPr>
          </a:p>
          <a:p>
            <a:pPr fontAlgn="base">
              <a:buClr>
                <a:schemeClr val="accent1"/>
              </a:buClr>
            </a:pPr>
            <a:r>
              <a:rPr lang="pl-PL" dirty="0" err="1">
                <a:solidFill>
                  <a:schemeClr val="bg1"/>
                </a:solidFill>
              </a:rPr>
              <a:t>Azul</a:t>
            </a:r>
            <a:r>
              <a:rPr lang="pl-PL" dirty="0">
                <a:solidFill>
                  <a:schemeClr val="bg1"/>
                </a:solidFill>
              </a:rPr>
              <a:t> Zulu</a:t>
            </a:r>
          </a:p>
          <a:p>
            <a:pPr fontAlgn="base">
              <a:buClr>
                <a:schemeClr val="accent1"/>
              </a:buClr>
            </a:pPr>
            <a:r>
              <a:rPr lang="pl-PL" dirty="0">
                <a:solidFill>
                  <a:schemeClr val="bg1"/>
                </a:solidFill>
              </a:rPr>
              <a:t>Amazon </a:t>
            </a:r>
            <a:r>
              <a:rPr lang="pl-PL" dirty="0" err="1">
                <a:solidFill>
                  <a:schemeClr val="bg1"/>
                </a:solidFill>
              </a:rPr>
              <a:t>Corretto</a:t>
            </a:r>
            <a:endParaRPr lang="pl-PL" dirty="0">
              <a:solidFill>
                <a:schemeClr val="bg1"/>
              </a:solidFill>
            </a:endParaRPr>
          </a:p>
          <a:p>
            <a:pPr fontAlgn="base">
              <a:buClr>
                <a:schemeClr val="accent1"/>
              </a:buClr>
            </a:pPr>
            <a:r>
              <a:rPr lang="pl-PL" dirty="0">
                <a:solidFill>
                  <a:schemeClr val="bg1"/>
                </a:solidFill>
              </a:rPr>
              <a:t>SAP </a:t>
            </a:r>
            <a:r>
              <a:rPr lang="pl-PL" dirty="0" err="1">
                <a:solidFill>
                  <a:schemeClr val="bg1"/>
                </a:solidFill>
              </a:rPr>
              <a:t>SapMachine</a:t>
            </a:r>
            <a:endParaRPr lang="pl-PL" dirty="0">
              <a:solidFill>
                <a:schemeClr val="bg1"/>
              </a:solidFill>
            </a:endParaRPr>
          </a:p>
          <a:p>
            <a:pPr fontAlgn="base">
              <a:buClr>
                <a:schemeClr val="accent1"/>
              </a:buClr>
            </a:pPr>
            <a:r>
              <a:rPr lang="pl-PL" dirty="0" err="1">
                <a:solidFill>
                  <a:schemeClr val="bg1"/>
                </a:solidFill>
              </a:rPr>
              <a:t>Liberica</a:t>
            </a:r>
            <a:r>
              <a:rPr lang="pl-PL" dirty="0">
                <a:solidFill>
                  <a:schemeClr val="bg1"/>
                </a:solidFill>
              </a:rPr>
              <a:t> from </a:t>
            </a:r>
            <a:r>
              <a:rPr lang="pl-PL" dirty="0" err="1">
                <a:solidFill>
                  <a:schemeClr val="bg1"/>
                </a:solidFill>
              </a:rPr>
              <a:t>Bellsoft</a:t>
            </a:r>
            <a:endParaRPr lang="pl-PL" dirty="0">
              <a:solidFill>
                <a:schemeClr val="bg1"/>
              </a:solidFill>
            </a:endParaRPr>
          </a:p>
          <a:p>
            <a:pPr>
              <a:buClr>
                <a:schemeClr val="accent1"/>
              </a:buClr>
            </a:pPr>
            <a:endParaRPr lang="en-US" sz="3200" dirty="0">
              <a:solidFill>
                <a:schemeClr val="bg1"/>
              </a:solidFill>
              <a:ea typeface="Roboto" panose="02000000000000000000" pitchFamily="2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solidFill>
                  <a:schemeClr val="bg1"/>
                </a:solidFill>
                <a:ea typeface="Roboto" panose="02000000000000000000" pitchFamily="2" charset="0"/>
              </a:rPr>
              <a:t>First problem: </a:t>
            </a:r>
            <a:r>
              <a:rPr lang="pl-PL" dirty="0" err="1">
                <a:solidFill>
                  <a:schemeClr val="bg1"/>
                </a:solidFill>
                <a:ea typeface="Roboto" panose="02000000000000000000" pitchFamily="2" charset="0"/>
              </a:rPr>
              <a:t>Your</a:t>
            </a:r>
            <a:r>
              <a:rPr lang="pl-PL" dirty="0">
                <a:solidFill>
                  <a:schemeClr val="bg1"/>
                </a:solidFill>
                <a:ea typeface="Roboto" panose="02000000000000000000" pitchFamily="2" charset="0"/>
              </a:rPr>
              <a:t> Java Runtime</a:t>
            </a:r>
          </a:p>
        </p:txBody>
      </p:sp>
    </p:spTree>
    <p:extLst>
      <p:ext uri="{BB962C8B-B14F-4D97-AF65-F5344CB8AC3E}">
        <p14:creationId xmlns:p14="http://schemas.microsoft.com/office/powerpoint/2010/main" val="353834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accent1"/>
              </a:buClr>
            </a:pPr>
            <a:r>
              <a:rPr lang="en-US" sz="3200" dirty="0">
                <a:solidFill>
                  <a:schemeClr val="bg1"/>
                </a:solidFill>
                <a:ea typeface="Roboto" panose="02000000000000000000" pitchFamily="2" charset="0"/>
              </a:rPr>
              <a:t>Decision is based on Java Runtime</a:t>
            </a:r>
          </a:p>
          <a:p>
            <a:pPr>
              <a:buClr>
                <a:schemeClr val="accent1"/>
              </a:buClr>
            </a:pPr>
            <a:r>
              <a:rPr lang="en-US" sz="3200" dirty="0">
                <a:solidFill>
                  <a:schemeClr val="bg1"/>
                </a:solidFill>
                <a:ea typeface="Roboto" panose="02000000000000000000" pitchFamily="2" charset="0"/>
              </a:rPr>
              <a:t>Do we rely on external OS toolbox? </a:t>
            </a:r>
            <a:r>
              <a:rPr lang="en-US" sz="3200" dirty="0">
                <a:solidFill>
                  <a:schemeClr val="accent2"/>
                </a:solidFill>
                <a:ea typeface="Roboto" panose="02000000000000000000" pitchFamily="2" charset="0"/>
              </a:rPr>
              <a:t>curl, </a:t>
            </a:r>
            <a:r>
              <a:rPr lang="en-US" sz="3200" dirty="0" err="1">
                <a:solidFill>
                  <a:schemeClr val="accent2"/>
                </a:solidFill>
                <a:ea typeface="Roboto" panose="02000000000000000000" pitchFamily="2" charset="0"/>
              </a:rPr>
              <a:t>wget</a:t>
            </a:r>
            <a:r>
              <a:rPr lang="en-US" sz="3200" dirty="0">
                <a:solidFill>
                  <a:schemeClr val="accent2"/>
                </a:solidFill>
                <a:ea typeface="Roboto" panose="02000000000000000000" pitchFamily="2" charset="0"/>
              </a:rPr>
              <a:t>, etc.</a:t>
            </a:r>
          </a:p>
          <a:p>
            <a:pPr>
              <a:buClr>
                <a:schemeClr val="accent1"/>
              </a:buClr>
            </a:pPr>
            <a:r>
              <a:rPr lang="en-US" sz="3200" dirty="0">
                <a:solidFill>
                  <a:schemeClr val="bg1"/>
                </a:solidFill>
                <a:ea typeface="Roboto" panose="02000000000000000000" pitchFamily="2" charset="0"/>
              </a:rPr>
              <a:t>Do we really care about the size of image?</a:t>
            </a:r>
          </a:p>
          <a:p>
            <a:pPr>
              <a:buClr>
                <a:schemeClr val="accent1"/>
              </a:buClr>
            </a:pPr>
            <a:r>
              <a:rPr lang="en-US" sz="3200" dirty="0">
                <a:solidFill>
                  <a:schemeClr val="bg1"/>
                </a:solidFill>
                <a:ea typeface="Roboto" panose="02000000000000000000" pitchFamily="2" charset="0"/>
              </a:rPr>
              <a:t>Security! </a:t>
            </a:r>
          </a:p>
          <a:p>
            <a:pPr lvl="1">
              <a:buClr>
                <a:schemeClr val="accent1"/>
              </a:buClr>
            </a:pPr>
            <a:r>
              <a:rPr lang="en-US" sz="2800" dirty="0">
                <a:solidFill>
                  <a:schemeClr val="bg1"/>
                </a:solidFill>
                <a:ea typeface="Roboto" panose="02000000000000000000" pitchFamily="2" charset="0"/>
              </a:rPr>
              <a:t>We need to choose distro which is free from CVE</a:t>
            </a:r>
          </a:p>
          <a:p>
            <a:pPr lvl="1">
              <a:buClr>
                <a:schemeClr val="accent1"/>
              </a:buClr>
            </a:pPr>
            <a:r>
              <a:rPr lang="pl-PL" sz="2800" dirty="0">
                <a:solidFill>
                  <a:schemeClr val="bg1"/>
                </a:solidFill>
              </a:rPr>
              <a:t>Less </a:t>
            </a:r>
            <a:r>
              <a:rPr lang="pl-PL" sz="2800" dirty="0" err="1">
                <a:solidFill>
                  <a:schemeClr val="bg1"/>
                </a:solidFill>
              </a:rPr>
              <a:t>components</a:t>
            </a:r>
            <a:r>
              <a:rPr lang="pl-PL" sz="2800" dirty="0">
                <a:solidFill>
                  <a:schemeClr val="bg1"/>
                </a:solidFill>
              </a:rPr>
              <a:t> </a:t>
            </a:r>
            <a:r>
              <a:rPr lang="pl-PL" sz="2800" dirty="0" err="1">
                <a:solidFill>
                  <a:schemeClr val="bg1"/>
                </a:solidFill>
              </a:rPr>
              <a:t>that</a:t>
            </a:r>
            <a:r>
              <a:rPr lang="pl-PL" sz="2800" dirty="0">
                <a:solidFill>
                  <a:schemeClr val="bg1"/>
                </a:solidFill>
              </a:rPr>
              <a:t> </a:t>
            </a:r>
            <a:r>
              <a:rPr lang="pl-PL" sz="2800" dirty="0" err="1">
                <a:solidFill>
                  <a:schemeClr val="bg1"/>
                </a:solidFill>
              </a:rPr>
              <a:t>can</a:t>
            </a:r>
            <a:r>
              <a:rPr lang="pl-PL" sz="2800" dirty="0">
                <a:solidFill>
                  <a:schemeClr val="bg1"/>
                </a:solidFill>
              </a:rPr>
              <a:t> be </a:t>
            </a:r>
            <a:r>
              <a:rPr lang="pl-PL" sz="2800" dirty="0" err="1">
                <a:solidFill>
                  <a:schemeClr val="bg1"/>
                </a:solidFill>
              </a:rPr>
              <a:t>exploited</a:t>
            </a:r>
            <a:r>
              <a:rPr lang="pl-PL" sz="2800" dirty="0">
                <a:solidFill>
                  <a:schemeClr val="bg1"/>
                </a:solidFill>
              </a:rPr>
              <a:t> and </a:t>
            </a:r>
            <a:r>
              <a:rPr lang="pl-PL" sz="2800" dirty="0" err="1">
                <a:solidFill>
                  <a:schemeClr val="bg1"/>
                </a:solidFill>
              </a:rPr>
              <a:t>smaller</a:t>
            </a:r>
            <a:r>
              <a:rPr lang="pl-PL" sz="2800" dirty="0">
                <a:solidFill>
                  <a:schemeClr val="bg1"/>
                </a:solidFill>
              </a:rPr>
              <a:t> </a:t>
            </a:r>
            <a:r>
              <a:rPr lang="pl-PL" sz="2800" dirty="0" err="1">
                <a:solidFill>
                  <a:schemeClr val="bg1"/>
                </a:solidFill>
              </a:rPr>
              <a:t>attack</a:t>
            </a:r>
            <a:r>
              <a:rPr lang="pl-PL" sz="2800" dirty="0">
                <a:solidFill>
                  <a:schemeClr val="bg1"/>
                </a:solidFill>
              </a:rPr>
              <a:t> </a:t>
            </a:r>
            <a:r>
              <a:rPr lang="pl-PL" sz="2800" dirty="0" err="1">
                <a:solidFill>
                  <a:schemeClr val="bg1"/>
                </a:solidFill>
              </a:rPr>
              <a:t>surface</a:t>
            </a:r>
            <a:endParaRPr lang="pl-PL" sz="2800" dirty="0">
              <a:solidFill>
                <a:schemeClr val="bg1"/>
              </a:solidFill>
            </a:endParaRPr>
          </a:p>
          <a:p>
            <a:pPr lvl="1">
              <a:buClr>
                <a:schemeClr val="accent1"/>
              </a:buClr>
            </a:pPr>
            <a:endParaRPr lang="en-US" sz="2800" dirty="0">
              <a:solidFill>
                <a:schemeClr val="bg1"/>
              </a:solidFill>
              <a:ea typeface="Roboto" panose="02000000000000000000" pitchFamily="2" charset="0"/>
            </a:endParaRPr>
          </a:p>
          <a:p>
            <a:pPr>
              <a:buClr>
                <a:schemeClr val="accent1"/>
              </a:buClr>
            </a:pPr>
            <a:endParaRPr lang="en-US" sz="3200" dirty="0">
              <a:solidFill>
                <a:schemeClr val="bg1"/>
              </a:solidFill>
              <a:ea typeface="Roboto" panose="02000000000000000000" pitchFamily="2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solidFill>
                  <a:schemeClr val="bg1"/>
                </a:solidFill>
                <a:ea typeface="Roboto" panose="02000000000000000000" pitchFamily="2" charset="0"/>
              </a:rPr>
              <a:t>Second problem: Base Linux Image</a:t>
            </a:r>
          </a:p>
        </p:txBody>
      </p:sp>
    </p:spTree>
    <p:extLst>
      <p:ext uri="{BB962C8B-B14F-4D97-AF65-F5344CB8AC3E}">
        <p14:creationId xmlns:p14="http://schemas.microsoft.com/office/powerpoint/2010/main" val="3074575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E55C3D3-B1EC-AE40-81C6-3F4CC889B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3CAF710-5419-5442-A043-122914F973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163" y="0"/>
            <a:ext cx="103520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43051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C0B27210-D0CA-4654-B3E3-9ABB4F178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23A0B50-C458-E946-BBD1-14605B5677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6628" y="1783959"/>
            <a:ext cx="4645250" cy="28891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Let’s get Alpine then</a:t>
            </a:r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70B66945-4967-4040-926D-DCA44313CD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24154" cy="685800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FBCDB98-0E2D-8441-8CB5-5A301C97ED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9382" y="2254113"/>
            <a:ext cx="4047843" cy="981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20959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l-PL" dirty="0" err="1">
                <a:solidFill>
                  <a:schemeClr val="bg1"/>
                </a:solidFill>
              </a:rPr>
              <a:t>Lightweight</a:t>
            </a:r>
            <a:r>
              <a:rPr lang="pl-PL" dirty="0">
                <a:solidFill>
                  <a:schemeClr val="bg1"/>
                </a:solidFill>
              </a:rPr>
              <a:t> Linux </a:t>
            </a:r>
            <a:r>
              <a:rPr lang="pl-PL" dirty="0" err="1">
                <a:solidFill>
                  <a:schemeClr val="bg1"/>
                </a:solidFill>
              </a:rPr>
              <a:t>distribution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based</a:t>
            </a:r>
            <a:r>
              <a:rPr lang="pl-PL" dirty="0">
                <a:solidFill>
                  <a:schemeClr val="bg1"/>
                </a:solidFill>
              </a:rPr>
              <a:t> on </a:t>
            </a:r>
            <a:r>
              <a:rPr lang="pl-PL" b="1" dirty="0" err="1">
                <a:solidFill>
                  <a:schemeClr val="bg1"/>
                </a:solidFill>
              </a:rPr>
              <a:t>musl</a:t>
            </a:r>
            <a:r>
              <a:rPr lang="pl-PL" b="1" dirty="0">
                <a:solidFill>
                  <a:schemeClr val="bg1"/>
                </a:solidFill>
              </a:rPr>
              <a:t> </a:t>
            </a:r>
            <a:r>
              <a:rPr lang="pl-PL" b="1" dirty="0" err="1">
                <a:solidFill>
                  <a:schemeClr val="bg1"/>
                </a:solidFill>
              </a:rPr>
              <a:t>libc</a:t>
            </a:r>
            <a:r>
              <a:rPr lang="pl-PL" dirty="0">
                <a:solidFill>
                  <a:schemeClr val="bg1"/>
                </a:solidFill>
              </a:rPr>
              <a:t> and </a:t>
            </a:r>
            <a:r>
              <a:rPr lang="pl-PL" b="1" dirty="0" err="1">
                <a:solidFill>
                  <a:schemeClr val="bg1"/>
                </a:solidFill>
              </a:rPr>
              <a:t>busybox</a:t>
            </a:r>
            <a:endParaRPr lang="pl-PL" b="1" dirty="0">
              <a:solidFill>
                <a:schemeClr val="bg1"/>
              </a:solidFill>
            </a:endParaRPr>
          </a:p>
          <a:p>
            <a:r>
              <a:rPr lang="pl-PL" b="1" dirty="0" err="1">
                <a:solidFill>
                  <a:schemeClr val="bg1"/>
                </a:solidFill>
              </a:rPr>
              <a:t>musl</a:t>
            </a:r>
            <a:r>
              <a:rPr lang="pl-PL" b="1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is</a:t>
            </a:r>
            <a:r>
              <a:rPr lang="pl-PL" dirty="0">
                <a:solidFill>
                  <a:schemeClr val="bg1"/>
                </a:solidFill>
              </a:rPr>
              <a:t> a “</a:t>
            </a:r>
            <a:r>
              <a:rPr lang="pl-PL" dirty="0" err="1">
                <a:solidFill>
                  <a:schemeClr val="bg1"/>
                </a:solidFill>
              </a:rPr>
              <a:t>libc</a:t>
            </a:r>
            <a:r>
              <a:rPr lang="pl-PL" dirty="0">
                <a:solidFill>
                  <a:schemeClr val="bg1"/>
                </a:solidFill>
              </a:rPr>
              <a:t>”, </a:t>
            </a:r>
            <a:r>
              <a:rPr lang="pl-PL" dirty="0" err="1">
                <a:solidFill>
                  <a:schemeClr val="bg1"/>
                </a:solidFill>
              </a:rPr>
              <a:t>an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implementation</a:t>
            </a:r>
            <a:r>
              <a:rPr lang="pl-PL" dirty="0">
                <a:solidFill>
                  <a:schemeClr val="bg1"/>
                </a:solidFill>
              </a:rPr>
              <a:t> of the standard </a:t>
            </a:r>
            <a:r>
              <a:rPr lang="pl-PL" dirty="0" err="1">
                <a:solidFill>
                  <a:schemeClr val="bg1"/>
                </a:solidFill>
              </a:rPr>
              <a:t>library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functionality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described</a:t>
            </a:r>
            <a:r>
              <a:rPr lang="pl-PL" dirty="0">
                <a:solidFill>
                  <a:schemeClr val="bg1"/>
                </a:solidFill>
              </a:rPr>
              <a:t> in the ISO C and POSIX </a:t>
            </a:r>
            <a:r>
              <a:rPr lang="pl-PL" dirty="0" err="1">
                <a:solidFill>
                  <a:schemeClr val="bg1"/>
                </a:solidFill>
              </a:rPr>
              <a:t>standards</a:t>
            </a:r>
            <a:endParaRPr lang="pl-PL" dirty="0">
              <a:solidFill>
                <a:schemeClr val="bg1"/>
              </a:solidFill>
            </a:endParaRPr>
          </a:p>
          <a:p>
            <a:r>
              <a:rPr lang="pl-PL" dirty="0" err="1">
                <a:solidFill>
                  <a:schemeClr val="bg1"/>
                </a:solidFill>
              </a:rPr>
              <a:t>musl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is</a:t>
            </a:r>
            <a:r>
              <a:rPr lang="pl-PL" dirty="0">
                <a:solidFill>
                  <a:schemeClr val="bg1"/>
                </a:solidFill>
              </a:rPr>
              <a:t> a </a:t>
            </a:r>
            <a:r>
              <a:rPr lang="pl-PL" dirty="0" err="1">
                <a:solidFill>
                  <a:schemeClr val="bg1"/>
                </a:solidFill>
              </a:rPr>
              <a:t>new</a:t>
            </a:r>
            <a:r>
              <a:rPr lang="pl-PL" dirty="0">
                <a:solidFill>
                  <a:schemeClr val="bg1"/>
                </a:solidFill>
              </a:rPr>
              <a:t> </a:t>
            </a:r>
            <a:r>
              <a:rPr lang="pl-PL" i="1" dirty="0" err="1">
                <a:solidFill>
                  <a:schemeClr val="bg1"/>
                </a:solidFill>
              </a:rPr>
              <a:t>general-purpose</a:t>
            </a:r>
            <a:r>
              <a:rPr lang="pl-PL" dirty="0">
                <a:solidFill>
                  <a:schemeClr val="bg1"/>
                </a:solidFill>
              </a:rPr>
              <a:t> </a:t>
            </a:r>
            <a:r>
              <a:rPr lang="pl-PL" dirty="0" err="1">
                <a:solidFill>
                  <a:schemeClr val="bg1"/>
                </a:solidFill>
              </a:rPr>
              <a:t>implementation</a:t>
            </a:r>
            <a:r>
              <a:rPr lang="pl-PL" dirty="0">
                <a:solidFill>
                  <a:schemeClr val="bg1"/>
                </a:solidFill>
              </a:rPr>
              <a:t> of the C </a:t>
            </a:r>
            <a:r>
              <a:rPr lang="pl-PL" dirty="0" err="1">
                <a:solidFill>
                  <a:schemeClr val="bg1"/>
                </a:solidFill>
              </a:rPr>
              <a:t>library</a:t>
            </a:r>
            <a:r>
              <a:rPr lang="pl-PL" dirty="0">
                <a:solidFill>
                  <a:schemeClr val="bg1"/>
                </a:solidFill>
              </a:rPr>
              <a:t>. It </a:t>
            </a:r>
            <a:r>
              <a:rPr lang="pl-PL" dirty="0" err="1">
                <a:solidFill>
                  <a:schemeClr val="bg1"/>
                </a:solidFill>
              </a:rPr>
              <a:t>is</a:t>
            </a:r>
            <a:r>
              <a:rPr lang="pl-PL" dirty="0">
                <a:solidFill>
                  <a:schemeClr val="bg1"/>
                </a:solidFill>
              </a:rPr>
              <a:t> </a:t>
            </a:r>
            <a:r>
              <a:rPr lang="pl-PL" i="1" dirty="0" err="1">
                <a:solidFill>
                  <a:schemeClr val="bg1"/>
                </a:solidFill>
              </a:rPr>
              <a:t>lightweight</a:t>
            </a:r>
            <a:r>
              <a:rPr lang="pl-PL" dirty="0">
                <a:solidFill>
                  <a:schemeClr val="bg1"/>
                </a:solidFill>
              </a:rPr>
              <a:t>, </a:t>
            </a:r>
            <a:r>
              <a:rPr lang="pl-PL" i="1" dirty="0">
                <a:solidFill>
                  <a:schemeClr val="bg1"/>
                </a:solidFill>
              </a:rPr>
              <a:t>fast</a:t>
            </a:r>
            <a:r>
              <a:rPr lang="pl-PL" dirty="0">
                <a:solidFill>
                  <a:schemeClr val="bg1"/>
                </a:solidFill>
              </a:rPr>
              <a:t>, </a:t>
            </a:r>
            <a:r>
              <a:rPr lang="pl-PL" i="1" dirty="0" err="1">
                <a:solidFill>
                  <a:schemeClr val="bg1"/>
                </a:solidFill>
              </a:rPr>
              <a:t>simple</a:t>
            </a:r>
            <a:r>
              <a:rPr lang="pl-PL" dirty="0">
                <a:solidFill>
                  <a:schemeClr val="bg1"/>
                </a:solidFill>
              </a:rPr>
              <a:t>, </a:t>
            </a:r>
            <a:r>
              <a:rPr lang="pl-PL" i="1" dirty="0" err="1">
                <a:solidFill>
                  <a:schemeClr val="bg1"/>
                </a:solidFill>
              </a:rPr>
              <a:t>free</a:t>
            </a:r>
            <a:r>
              <a:rPr lang="pl-PL" dirty="0">
                <a:solidFill>
                  <a:schemeClr val="bg1"/>
                </a:solidFill>
              </a:rPr>
              <a:t>, and </a:t>
            </a:r>
            <a:r>
              <a:rPr lang="pl-PL" dirty="0" err="1">
                <a:solidFill>
                  <a:schemeClr val="bg1"/>
                </a:solidFill>
              </a:rPr>
              <a:t>aims</a:t>
            </a:r>
            <a:r>
              <a:rPr lang="pl-PL" dirty="0">
                <a:solidFill>
                  <a:schemeClr val="bg1"/>
                </a:solidFill>
              </a:rPr>
              <a:t> to be </a:t>
            </a:r>
            <a:r>
              <a:rPr lang="pl-PL" i="1" dirty="0" err="1">
                <a:solidFill>
                  <a:schemeClr val="bg1"/>
                </a:solidFill>
              </a:rPr>
              <a:t>correct</a:t>
            </a:r>
            <a:r>
              <a:rPr lang="pl-PL" dirty="0">
                <a:solidFill>
                  <a:schemeClr val="bg1"/>
                </a:solidFill>
              </a:rPr>
              <a:t> in the </a:t>
            </a:r>
            <a:r>
              <a:rPr lang="pl-PL" dirty="0" err="1">
                <a:solidFill>
                  <a:schemeClr val="bg1"/>
                </a:solidFill>
              </a:rPr>
              <a:t>sense</a:t>
            </a:r>
            <a:r>
              <a:rPr lang="pl-PL" dirty="0">
                <a:solidFill>
                  <a:schemeClr val="bg1"/>
                </a:solidFill>
              </a:rPr>
              <a:t> of </a:t>
            </a:r>
            <a:r>
              <a:rPr lang="pl-PL" dirty="0" err="1">
                <a:solidFill>
                  <a:schemeClr val="bg1"/>
                </a:solidFill>
              </a:rPr>
              <a:t>standards-conformance</a:t>
            </a:r>
            <a:r>
              <a:rPr lang="pl-PL" dirty="0">
                <a:solidFill>
                  <a:schemeClr val="bg1"/>
                </a:solidFill>
              </a:rPr>
              <a:t> and </a:t>
            </a:r>
            <a:r>
              <a:rPr lang="pl-PL" dirty="0" err="1">
                <a:solidFill>
                  <a:schemeClr val="bg1"/>
                </a:solidFill>
              </a:rPr>
              <a:t>safety</a:t>
            </a:r>
            <a:r>
              <a:rPr lang="pl-PL" dirty="0">
                <a:solidFill>
                  <a:schemeClr val="bg1"/>
                </a:solidFill>
              </a:rPr>
              <a:t>.</a:t>
            </a:r>
          </a:p>
          <a:p>
            <a:r>
              <a:rPr lang="pl-PL" dirty="0" err="1">
                <a:solidFill>
                  <a:schemeClr val="bg1"/>
                </a:solidFill>
              </a:rPr>
              <a:t>is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basically</a:t>
            </a:r>
            <a:r>
              <a:rPr lang="pl-PL" dirty="0">
                <a:solidFill>
                  <a:schemeClr val="bg1"/>
                </a:solidFill>
              </a:rPr>
              <a:t> the </a:t>
            </a:r>
            <a:r>
              <a:rPr lang="pl-PL" dirty="0" err="1">
                <a:solidFill>
                  <a:schemeClr val="bg1"/>
                </a:solidFill>
              </a:rPr>
              <a:t>standardized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interface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between</a:t>
            </a:r>
            <a:r>
              <a:rPr lang="pl-PL" dirty="0">
                <a:solidFill>
                  <a:schemeClr val="bg1"/>
                </a:solidFill>
              </a:rPr>
              <a:t> the </a:t>
            </a:r>
            <a:r>
              <a:rPr lang="pl-PL" dirty="0" err="1">
                <a:solidFill>
                  <a:schemeClr val="bg1"/>
                </a:solidFill>
              </a:rPr>
              <a:t>kernel</a:t>
            </a:r>
            <a:r>
              <a:rPr lang="pl-PL" dirty="0">
                <a:solidFill>
                  <a:schemeClr val="bg1"/>
                </a:solidFill>
              </a:rPr>
              <a:t> and </a:t>
            </a:r>
            <a:r>
              <a:rPr lang="pl-PL" dirty="0" err="1">
                <a:solidFill>
                  <a:schemeClr val="bg1"/>
                </a:solidFill>
              </a:rPr>
              <a:t>userland</a:t>
            </a:r>
            <a:endParaRPr lang="pl-PL" sz="32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3200" dirty="0">
              <a:solidFill>
                <a:schemeClr val="bg1"/>
              </a:solidFill>
              <a:ea typeface="Roboto" panose="02000000000000000000" pitchFamily="2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solidFill>
                  <a:schemeClr val="bg1"/>
                </a:solidFill>
                <a:ea typeface="Roboto" panose="02000000000000000000" pitchFamily="2" charset="0"/>
              </a:rPr>
              <a:t>Alpine</a:t>
            </a:r>
            <a:r>
              <a:rPr lang="pl-PL" dirty="0">
                <a:solidFill>
                  <a:schemeClr val="bg1"/>
                </a:solidFill>
                <a:ea typeface="Roboto" panose="02000000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93551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accent1"/>
              </a:buClr>
            </a:pPr>
            <a:r>
              <a:rPr lang="pl-PL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OpenJDK repository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contains</a:t>
            </a:r>
            <a:r>
              <a:rPr lang="pl-PL" dirty="0">
                <a:solidFill>
                  <a:schemeClr val="bg1"/>
                </a:solidFill>
              </a:rPr>
              <a:t> of </a:t>
            </a:r>
            <a:r>
              <a:rPr lang="pl-PL" dirty="0" err="1">
                <a:solidFill>
                  <a:schemeClr val="bg1"/>
                </a:solidFill>
              </a:rPr>
              <a:t>many</a:t>
            </a:r>
            <a:r>
              <a:rPr lang="pl-PL" dirty="0">
                <a:solidFill>
                  <a:schemeClr val="bg1"/>
                </a:solidFill>
              </a:rPr>
              <a:t> C/C++ </a:t>
            </a:r>
            <a:r>
              <a:rPr lang="pl-PL" dirty="0" err="1">
                <a:solidFill>
                  <a:schemeClr val="bg1"/>
                </a:solidFill>
              </a:rPr>
              <a:t>code</a:t>
            </a:r>
            <a:r>
              <a:rPr lang="pl-PL" dirty="0">
                <a:solidFill>
                  <a:schemeClr val="bg1"/>
                </a:solidFill>
              </a:rPr>
              <a:t> (</a:t>
            </a:r>
            <a:r>
              <a:rPr lang="pl-PL" dirty="0" err="1">
                <a:solidFill>
                  <a:schemeClr val="bg1"/>
                </a:solidFill>
              </a:rPr>
              <a:t>around</a:t>
            </a:r>
            <a:r>
              <a:rPr lang="pl-PL" dirty="0">
                <a:solidFill>
                  <a:schemeClr val="bg1"/>
                </a:solidFill>
              </a:rPr>
              <a:t> 19%)</a:t>
            </a:r>
          </a:p>
          <a:p>
            <a:pPr>
              <a:buClr>
                <a:schemeClr val="accent1"/>
              </a:buClr>
            </a:pPr>
            <a:r>
              <a:rPr lang="pl-PL" dirty="0">
                <a:solidFill>
                  <a:schemeClr val="bg1"/>
                </a:solidFill>
              </a:rPr>
              <a:t>The JVM </a:t>
            </a:r>
            <a:r>
              <a:rPr lang="pl-PL" dirty="0" err="1">
                <a:solidFill>
                  <a:schemeClr val="bg1"/>
                </a:solidFill>
              </a:rPr>
              <a:t>has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been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already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ported</a:t>
            </a:r>
            <a:r>
              <a:rPr lang="pl-PL" dirty="0">
                <a:solidFill>
                  <a:schemeClr val="bg1"/>
                </a:solidFill>
              </a:rPr>
              <a:t> to </a:t>
            </a:r>
            <a:r>
              <a:rPr lang="pl-PL" sz="3200" dirty="0" err="1">
                <a:solidFill>
                  <a:schemeClr val="bg1"/>
                </a:solidFill>
              </a:rPr>
              <a:t>glibc</a:t>
            </a:r>
            <a:endParaRPr lang="pl-PL" sz="3200" dirty="0">
              <a:solidFill>
                <a:schemeClr val="bg1"/>
              </a:solidFill>
            </a:endParaRPr>
          </a:p>
          <a:p>
            <a:pPr>
              <a:buClr>
                <a:schemeClr val="accent1"/>
              </a:buClr>
            </a:pPr>
            <a:r>
              <a:rPr lang="pl-PL" dirty="0">
                <a:solidFill>
                  <a:schemeClr val="bg1"/>
                </a:solidFill>
              </a:rPr>
              <a:t>But in order to </a:t>
            </a:r>
            <a:r>
              <a:rPr lang="pl-PL" dirty="0" err="1">
                <a:solidFill>
                  <a:schemeClr val="bg1"/>
                </a:solidFill>
              </a:rPr>
              <a:t>ensure</a:t>
            </a:r>
            <a:r>
              <a:rPr lang="pl-PL" dirty="0">
                <a:solidFill>
                  <a:schemeClr val="bg1"/>
                </a:solidFill>
              </a:rPr>
              <a:t> a transparent run of the JVM (and </a:t>
            </a:r>
            <a:r>
              <a:rPr lang="pl-PL" dirty="0" err="1">
                <a:solidFill>
                  <a:schemeClr val="bg1"/>
                </a:solidFill>
              </a:rPr>
              <a:t>its</a:t>
            </a:r>
            <a:r>
              <a:rPr lang="pl-PL" dirty="0">
                <a:solidFill>
                  <a:schemeClr val="bg1"/>
                </a:solidFill>
              </a:rPr>
              <a:t> C/C++ </a:t>
            </a:r>
            <a:r>
              <a:rPr lang="pl-PL" dirty="0" err="1">
                <a:solidFill>
                  <a:schemeClr val="bg1"/>
                </a:solidFill>
              </a:rPr>
              <a:t>code</a:t>
            </a:r>
            <a:r>
              <a:rPr lang="pl-PL" dirty="0">
                <a:solidFill>
                  <a:schemeClr val="bg1"/>
                </a:solidFill>
              </a:rPr>
              <a:t>) on </a:t>
            </a:r>
            <a:r>
              <a:rPr lang="pl-PL" sz="3200" dirty="0" err="1">
                <a:solidFill>
                  <a:schemeClr val="bg1"/>
                </a:solidFill>
              </a:rPr>
              <a:t>musl</a:t>
            </a:r>
            <a:r>
              <a:rPr lang="pl-PL" dirty="0">
                <a:solidFill>
                  <a:schemeClr val="bg1"/>
                </a:solidFill>
              </a:rPr>
              <a:t>, </a:t>
            </a:r>
            <a:r>
              <a:rPr lang="pl-PL" dirty="0" err="1">
                <a:solidFill>
                  <a:schemeClr val="bg1"/>
                </a:solidFill>
              </a:rPr>
              <a:t>an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effort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should</a:t>
            </a:r>
            <a:r>
              <a:rPr lang="pl-PL" dirty="0">
                <a:solidFill>
                  <a:schemeClr val="bg1"/>
                </a:solidFill>
              </a:rPr>
              <a:t> be </a:t>
            </a:r>
            <a:r>
              <a:rPr lang="pl-PL" dirty="0" err="1">
                <a:solidFill>
                  <a:schemeClr val="bg1"/>
                </a:solidFill>
              </a:rPr>
              <a:t>made</a:t>
            </a:r>
            <a:r>
              <a:rPr lang="pl-PL" dirty="0">
                <a:solidFill>
                  <a:schemeClr val="bg1"/>
                </a:solidFill>
              </a:rPr>
              <a:t> to port the JVM to </a:t>
            </a:r>
            <a:r>
              <a:rPr lang="pl-PL" dirty="0" err="1">
                <a:solidFill>
                  <a:schemeClr val="bg1"/>
                </a:solidFill>
              </a:rPr>
              <a:t>it</a:t>
            </a:r>
            <a:r>
              <a:rPr lang="pl-PL" dirty="0">
                <a:solidFill>
                  <a:schemeClr val="bg1"/>
                </a:solidFill>
              </a:rPr>
              <a:t> as </a:t>
            </a:r>
            <a:r>
              <a:rPr lang="pl-PL" dirty="0" err="1">
                <a:solidFill>
                  <a:schemeClr val="bg1"/>
                </a:solidFill>
              </a:rPr>
              <a:t>well</a:t>
            </a:r>
            <a:r>
              <a:rPr lang="pl-PL" dirty="0">
                <a:solidFill>
                  <a:schemeClr val="bg1"/>
                </a:solidFill>
              </a:rPr>
              <a:t>.</a:t>
            </a:r>
          </a:p>
          <a:p>
            <a:pPr>
              <a:buClr>
                <a:schemeClr val="accent1"/>
              </a:buClr>
            </a:pPr>
            <a:r>
              <a:rPr lang="pl-PL" dirty="0" err="1">
                <a:solidFill>
                  <a:schemeClr val="bg1"/>
                </a:solidFill>
              </a:rPr>
              <a:t>This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is</a:t>
            </a:r>
            <a:r>
              <a:rPr lang="pl-PL" dirty="0">
                <a:solidFill>
                  <a:schemeClr val="bg1"/>
                </a:solidFill>
              </a:rPr>
              <a:t> the </a:t>
            </a:r>
            <a:r>
              <a:rPr lang="pl-PL" dirty="0" err="1">
                <a:solidFill>
                  <a:schemeClr val="bg1"/>
                </a:solidFill>
              </a:rPr>
              <a:t>goal</a:t>
            </a:r>
            <a:r>
              <a:rPr lang="pl-PL" dirty="0">
                <a:solidFill>
                  <a:schemeClr val="bg1"/>
                </a:solidFill>
              </a:rPr>
              <a:t> of </a:t>
            </a:r>
            <a:r>
              <a:rPr lang="pl-PL" dirty="0" err="1">
                <a:solidFill>
                  <a:schemeClr val="bg1"/>
                </a:solidFill>
              </a:rPr>
              <a:t>OpenJDK</a:t>
            </a:r>
            <a:r>
              <a:rPr lang="pl-PL" dirty="0">
                <a:solidFill>
                  <a:schemeClr val="bg1"/>
                </a:solidFill>
              </a:rPr>
              <a:t> </a:t>
            </a:r>
            <a:r>
              <a:rPr lang="pl-PL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“Project Portola”</a:t>
            </a:r>
            <a:r>
              <a:rPr lang="pl-PL" dirty="0">
                <a:solidFill>
                  <a:schemeClr val="bg1"/>
                </a:solidFill>
              </a:rPr>
              <a:t> </a:t>
            </a:r>
            <a:r>
              <a:rPr lang="pl-PL" dirty="0" err="1">
                <a:solidFill>
                  <a:schemeClr val="bg1"/>
                </a:solidFill>
              </a:rPr>
              <a:t>is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available</a:t>
            </a:r>
            <a:r>
              <a:rPr lang="pl-PL" dirty="0">
                <a:solidFill>
                  <a:schemeClr val="bg1"/>
                </a:solidFill>
              </a:rPr>
              <a:t> as part of </a:t>
            </a:r>
            <a:r>
              <a:rPr lang="pl-PL" dirty="0" err="1">
                <a:solidFill>
                  <a:schemeClr val="bg1"/>
                </a:solidFill>
              </a:rPr>
              <a:t>java</a:t>
            </a:r>
            <a:r>
              <a:rPr lang="pl-PL" dirty="0">
                <a:solidFill>
                  <a:schemeClr val="bg1"/>
                </a:solidFill>
              </a:rPr>
              <a:t> 13.</a:t>
            </a:r>
          </a:p>
          <a:p>
            <a:pPr>
              <a:buClr>
                <a:schemeClr val="accent1"/>
              </a:buClr>
            </a:pPr>
            <a:r>
              <a:rPr lang="pl-PL" dirty="0">
                <a:solidFill>
                  <a:schemeClr val="bg1"/>
                </a:solidFill>
              </a:rPr>
              <a:t>It </a:t>
            </a:r>
            <a:r>
              <a:rPr lang="pl-PL" dirty="0" err="1">
                <a:solidFill>
                  <a:schemeClr val="bg1"/>
                </a:solidFill>
              </a:rPr>
              <a:t>still</a:t>
            </a:r>
            <a:r>
              <a:rPr lang="pl-PL" dirty="0">
                <a:solidFill>
                  <a:schemeClr val="bg1"/>
                </a:solidFill>
              </a:rPr>
              <a:t> in </a:t>
            </a:r>
            <a:r>
              <a:rPr lang="pl-PL" dirty="0" err="1">
                <a:solidFill>
                  <a:schemeClr val="bg1"/>
                </a:solidFill>
              </a:rPr>
              <a:t>experimental</a:t>
            </a:r>
            <a:r>
              <a:rPr lang="pl-PL" dirty="0">
                <a:solidFill>
                  <a:schemeClr val="bg1"/>
                </a:solidFill>
              </a:rPr>
              <a:t> status, </a:t>
            </a:r>
            <a:r>
              <a:rPr lang="pl-PL" dirty="0" err="1">
                <a:solidFill>
                  <a:schemeClr val="bg1"/>
                </a:solidFill>
              </a:rPr>
              <a:t>needs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more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hardening</a:t>
            </a:r>
            <a:r>
              <a:rPr lang="pl-PL" dirty="0">
                <a:solidFill>
                  <a:schemeClr val="bg1"/>
                </a:solidFill>
              </a:rPr>
              <a:t> and no GA </a:t>
            </a:r>
            <a:r>
              <a:rPr lang="pl-PL" dirty="0" err="1">
                <a:solidFill>
                  <a:schemeClr val="bg1"/>
                </a:solidFill>
              </a:rPr>
              <a:t>is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available</a:t>
            </a:r>
            <a:r>
              <a:rPr lang="pl-PL" dirty="0">
                <a:solidFill>
                  <a:schemeClr val="bg1"/>
                </a:solidFill>
              </a:rPr>
              <a:t> for the moment.</a:t>
            </a:r>
            <a:endParaRPr lang="en-US" sz="3200" dirty="0">
              <a:solidFill>
                <a:schemeClr val="bg1"/>
              </a:solidFill>
              <a:ea typeface="Roboto" panose="02000000000000000000" pitchFamily="2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solidFill>
                  <a:schemeClr val="bg1"/>
                </a:solidFill>
                <a:ea typeface="Roboto" panose="02000000000000000000" pitchFamily="2" charset="0"/>
              </a:rPr>
              <a:t>Project </a:t>
            </a:r>
            <a:r>
              <a:rPr lang="pl-PL" dirty="0" err="1">
                <a:solidFill>
                  <a:schemeClr val="bg1"/>
                </a:solidFill>
                <a:ea typeface="Roboto" panose="02000000000000000000" pitchFamily="2" charset="0"/>
              </a:rPr>
              <a:t>Partola</a:t>
            </a:r>
            <a:endParaRPr lang="pl-PL" dirty="0">
              <a:solidFill>
                <a:schemeClr val="bg1"/>
              </a:solidFill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6425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solidFill>
                  <a:schemeClr val="bg1"/>
                </a:solidFill>
                <a:ea typeface="Roboto" panose="02000000000000000000" pitchFamily="2" charset="0"/>
              </a:rPr>
              <a:t>Our</a:t>
            </a:r>
            <a:r>
              <a:rPr lang="pl-PL" dirty="0">
                <a:solidFill>
                  <a:schemeClr val="bg1"/>
                </a:solidFill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ea typeface="Roboto" panose="02000000000000000000" pitchFamily="2" charset="0"/>
              </a:rPr>
              <a:t>Dockerfile</a:t>
            </a:r>
            <a:r>
              <a:rPr lang="pl-PL" dirty="0">
                <a:solidFill>
                  <a:schemeClr val="bg1"/>
                </a:solidFill>
                <a:ea typeface="Roboto" panose="02000000000000000000" pitchFamily="2" charset="0"/>
              </a:rPr>
              <a:t> 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BF95D7-8F86-A445-9A91-A83B3840FE0F}"/>
              </a:ext>
            </a:extLst>
          </p:cNvPr>
          <p:cNvSpPr txBox="1"/>
          <p:nvPr/>
        </p:nvSpPr>
        <p:spPr>
          <a:xfrm>
            <a:off x="838200" y="1690688"/>
            <a:ext cx="10515599" cy="2862322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sz="2000" dirty="0">
                <a:solidFill>
                  <a:srgbClr val="569CD6"/>
                </a:solidFill>
                <a:latin typeface="Menlo" panose="020B0609030804020204" pitchFamily="49" charset="0"/>
              </a:rPr>
              <a:t>FROM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 openjdk:8-jre-alpine</a:t>
            </a:r>
          </a:p>
          <a:p>
            <a:b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pl-PL" sz="2000" dirty="0">
                <a:solidFill>
                  <a:srgbClr val="569CD6"/>
                </a:solidFill>
                <a:latin typeface="Menlo" panose="020B0609030804020204" pitchFamily="49" charset="0"/>
              </a:rPr>
              <a:t>RUN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pl-PL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mkdir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 -p /</a:t>
            </a:r>
            <a:r>
              <a:rPr lang="pl-PL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var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/</a:t>
            </a:r>
            <a:r>
              <a:rPr lang="pl-PL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users-app</a:t>
            </a:r>
            <a:endParaRPr lang="pl-PL" sz="2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b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pl-PL" sz="2000" dirty="0">
                <a:solidFill>
                  <a:srgbClr val="569CD6"/>
                </a:solidFill>
                <a:latin typeface="Menlo" panose="020B0609030804020204" pitchFamily="49" charset="0"/>
              </a:rPr>
              <a:t>COPY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 target/users-app-1.0.jar /</a:t>
            </a:r>
            <a:r>
              <a:rPr lang="pl-PL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var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/</a:t>
            </a:r>
            <a:r>
              <a:rPr lang="pl-PL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users-app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/users-app-1.0.jar</a:t>
            </a:r>
          </a:p>
          <a:p>
            <a:b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pl-PL" sz="2000" dirty="0">
                <a:solidFill>
                  <a:srgbClr val="569CD6"/>
                </a:solidFill>
                <a:latin typeface="Menlo" panose="020B0609030804020204" pitchFamily="49" charset="0"/>
              </a:rPr>
              <a:t>ENTRYPOINT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 [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2000" dirty="0" err="1">
                <a:solidFill>
                  <a:srgbClr val="CE9178"/>
                </a:solidFill>
                <a:latin typeface="Menlo" panose="020B0609030804020204" pitchFamily="49" charset="0"/>
              </a:rPr>
              <a:t>java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"-</a:t>
            </a:r>
            <a:r>
              <a:rPr lang="pl-PL" sz="2000" dirty="0" err="1">
                <a:solidFill>
                  <a:srgbClr val="CE9178"/>
                </a:solidFill>
                <a:latin typeface="Menlo" panose="020B0609030804020204" pitchFamily="49" charset="0"/>
              </a:rPr>
              <a:t>XshowSettings:VM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"-</a:t>
            </a:r>
            <a:r>
              <a:rPr lang="pl-PL" sz="2000" dirty="0" err="1">
                <a:solidFill>
                  <a:srgbClr val="CE9178"/>
                </a:solidFill>
                <a:latin typeface="Menlo" panose="020B0609030804020204" pitchFamily="49" charset="0"/>
              </a:rPr>
              <a:t>XX:NativeMemoryTracking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=</a:t>
            </a:r>
            <a:r>
              <a:rPr lang="pl-PL" sz="2000" dirty="0" err="1">
                <a:solidFill>
                  <a:srgbClr val="CE9178"/>
                </a:solidFill>
                <a:latin typeface="Menlo" panose="020B0609030804020204" pitchFamily="49" charset="0"/>
              </a:rPr>
              <a:t>summary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"-jar"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"/</a:t>
            </a:r>
            <a:r>
              <a:rPr lang="pl-PL" sz="2000" dirty="0" err="1">
                <a:solidFill>
                  <a:srgbClr val="CE9178"/>
                </a:solidFill>
                <a:latin typeface="Menlo" panose="020B0609030804020204" pitchFamily="49" charset="0"/>
              </a:rPr>
              <a:t>var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pl-PL" sz="2000" dirty="0" err="1">
                <a:solidFill>
                  <a:srgbClr val="CE9178"/>
                </a:solidFill>
                <a:latin typeface="Menlo" panose="020B0609030804020204" pitchFamily="49" charset="0"/>
              </a:rPr>
              <a:t>users-app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/users-app-1.0.jar"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6452923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accent1"/>
              </a:buClr>
            </a:pPr>
            <a:r>
              <a:rPr lang="pl-PL" dirty="0">
                <a:solidFill>
                  <a:schemeClr val="bg1"/>
                </a:solidFill>
                <a:ea typeface="Roboto" panose="02000000000000000000" pitchFamily="2" charset="0"/>
              </a:rPr>
              <a:t>A</a:t>
            </a:r>
          </a:p>
          <a:p>
            <a:pPr>
              <a:buClr>
                <a:schemeClr val="accent1"/>
              </a:buClr>
            </a:pPr>
            <a:r>
              <a:rPr lang="pl-PL" dirty="0">
                <a:solidFill>
                  <a:schemeClr val="bg1"/>
                </a:solidFill>
                <a:ea typeface="Roboto" panose="02000000000000000000" pitchFamily="2" charset="0"/>
              </a:rPr>
              <a:t>b</a:t>
            </a:r>
          </a:p>
          <a:p>
            <a:pPr>
              <a:buClr>
                <a:schemeClr val="accent1"/>
              </a:buClr>
            </a:pPr>
            <a:r>
              <a:rPr lang="pl-PL" dirty="0">
                <a:solidFill>
                  <a:schemeClr val="bg1"/>
                </a:solidFill>
                <a:ea typeface="Roboto" panose="02000000000000000000" pitchFamily="2" charset="0"/>
              </a:rPr>
              <a:t>c</a:t>
            </a:r>
          </a:p>
          <a:p>
            <a:pPr>
              <a:buClr>
                <a:schemeClr val="accent1"/>
              </a:buClr>
            </a:pPr>
            <a:r>
              <a:rPr lang="pl-PL" dirty="0">
                <a:solidFill>
                  <a:schemeClr val="bg1"/>
                </a:solidFill>
                <a:ea typeface="Roboto" panose="02000000000000000000" pitchFamily="2" charset="0"/>
              </a:rPr>
              <a:t>d</a:t>
            </a:r>
          </a:p>
          <a:p>
            <a:pPr>
              <a:buClr>
                <a:schemeClr val="accent1"/>
              </a:buClr>
            </a:pPr>
            <a:r>
              <a:rPr lang="pl-PL" dirty="0">
                <a:solidFill>
                  <a:schemeClr val="bg1"/>
                </a:solidFill>
                <a:ea typeface="Roboto" panose="02000000000000000000" pitchFamily="2" charset="0"/>
              </a:rPr>
              <a:t>e</a:t>
            </a:r>
          </a:p>
          <a:p>
            <a:pPr>
              <a:buClr>
                <a:schemeClr val="accent1"/>
              </a:buClr>
            </a:pPr>
            <a:r>
              <a:rPr lang="pl-PL" dirty="0">
                <a:solidFill>
                  <a:schemeClr val="bg1"/>
                </a:solidFill>
                <a:ea typeface="Roboto" panose="02000000000000000000" pitchFamily="2" charset="0"/>
              </a:rPr>
              <a:t>f</a:t>
            </a:r>
          </a:p>
          <a:p>
            <a:pPr>
              <a:buClr>
                <a:schemeClr val="accent1"/>
              </a:buClr>
            </a:pPr>
            <a:r>
              <a:rPr lang="pl-PL" dirty="0">
                <a:solidFill>
                  <a:schemeClr val="bg1"/>
                </a:solidFill>
                <a:ea typeface="Roboto" panose="02000000000000000000" pitchFamily="2" charset="0"/>
              </a:rPr>
              <a:t>g</a:t>
            </a:r>
          </a:p>
          <a:p>
            <a:pPr>
              <a:buClr>
                <a:schemeClr val="accent1"/>
              </a:buClr>
            </a:pPr>
            <a:r>
              <a:rPr lang="pl-PL" dirty="0" err="1">
                <a:solidFill>
                  <a:schemeClr val="bg1"/>
                </a:solidFill>
                <a:ea typeface="Roboto" panose="02000000000000000000" pitchFamily="2" charset="0"/>
              </a:rPr>
              <a:t>Summary</a:t>
            </a:r>
            <a:endParaRPr lang="pl-PL" dirty="0">
              <a:solidFill>
                <a:schemeClr val="bg1"/>
              </a:solidFill>
              <a:ea typeface="Roboto" panose="02000000000000000000" pitchFamily="2" charset="0"/>
            </a:endParaRPr>
          </a:p>
          <a:p>
            <a:pPr>
              <a:buClr>
                <a:schemeClr val="accent1"/>
              </a:buClr>
            </a:pPr>
            <a:endParaRPr lang="pl-PL" dirty="0">
              <a:solidFill>
                <a:schemeClr val="bg1"/>
              </a:solidFill>
              <a:ea typeface="Roboto" panose="02000000000000000000" pitchFamily="2" charset="0"/>
            </a:endParaRPr>
          </a:p>
          <a:p>
            <a:pPr>
              <a:buClr>
                <a:schemeClr val="accent1"/>
              </a:buClr>
            </a:pPr>
            <a:endParaRPr lang="pl-PL" dirty="0">
              <a:solidFill>
                <a:schemeClr val="bg1"/>
              </a:solidFill>
              <a:ea typeface="Roboto" panose="02000000000000000000" pitchFamily="2" charset="0"/>
            </a:endParaRPr>
          </a:p>
          <a:p>
            <a:pPr>
              <a:buClr>
                <a:schemeClr val="accent1"/>
              </a:buClr>
            </a:pPr>
            <a:endParaRPr lang="pl-PL" dirty="0">
              <a:solidFill>
                <a:schemeClr val="bg1"/>
              </a:solidFill>
              <a:ea typeface="Roboto" panose="02000000000000000000" pitchFamily="2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solidFill>
                  <a:schemeClr val="bg1"/>
                </a:solidFill>
                <a:ea typeface="Roboto" panose="02000000000000000000" pitchFamily="2" charset="0"/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960086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solidFill>
                  <a:schemeClr val="bg1"/>
                </a:solidFill>
                <a:ea typeface="Roboto" panose="02000000000000000000" pitchFamily="2" charset="0"/>
              </a:rPr>
              <a:t>Checking</a:t>
            </a:r>
            <a:r>
              <a:rPr lang="pl-PL" dirty="0">
                <a:solidFill>
                  <a:schemeClr val="bg1"/>
                </a:solidFill>
                <a:ea typeface="Roboto" panose="02000000000000000000" pitchFamily="2" charset="0"/>
              </a:rPr>
              <a:t> image </a:t>
            </a:r>
            <a:r>
              <a:rPr lang="pl-PL" dirty="0" err="1">
                <a:solidFill>
                  <a:schemeClr val="bg1"/>
                </a:solidFill>
                <a:ea typeface="Roboto" panose="02000000000000000000" pitchFamily="2" charset="0"/>
              </a:rPr>
              <a:t>size</a:t>
            </a:r>
            <a:endParaRPr lang="pl-PL" dirty="0">
              <a:solidFill>
                <a:schemeClr val="bg1"/>
              </a:solidFill>
              <a:ea typeface="Roboto" panose="02000000000000000000" pitchFamily="2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327201E-2E39-1C47-9EA2-2339B76D02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>
              <a:buClr>
                <a:schemeClr val="accent1"/>
              </a:buClr>
            </a:pPr>
            <a:endParaRPr lang="en-US" sz="3200" dirty="0">
              <a:solidFill>
                <a:schemeClr val="bg2"/>
              </a:solidFill>
              <a:ea typeface="Roboto" panose="02000000000000000000" pitchFamily="2" charset="0"/>
            </a:endParaRPr>
          </a:p>
          <a:p>
            <a:pPr>
              <a:buClr>
                <a:schemeClr val="accent1"/>
              </a:buClr>
            </a:pPr>
            <a:endParaRPr lang="en-US" sz="3200" dirty="0">
              <a:solidFill>
                <a:schemeClr val="bg2"/>
              </a:solidFill>
              <a:ea typeface="Roboto" panose="02000000000000000000" pitchFamily="2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7DB2F13-98AA-324D-991E-7CCCD3E00F36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accent1"/>
              </a:buClr>
            </a:pPr>
            <a:endParaRPr lang="en-US" sz="3200" dirty="0">
              <a:solidFill>
                <a:schemeClr val="bg2"/>
              </a:solidFill>
              <a:ea typeface="Roboto" panose="0200000000000000000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299CCBA-C43F-4541-8EFE-3DB4FC4A2229}"/>
              </a:ext>
            </a:extLst>
          </p:cNvPr>
          <p:cNvSpPr txBox="1"/>
          <p:nvPr/>
        </p:nvSpPr>
        <p:spPr>
          <a:xfrm>
            <a:off x="2335662" y="4005877"/>
            <a:ext cx="78254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4000" dirty="0" err="1">
                <a:solidFill>
                  <a:schemeClr val="bg1"/>
                </a:solidFill>
              </a:rPr>
              <a:t>It’s</a:t>
            </a:r>
            <a:r>
              <a:rPr lang="pl-PL" sz="4000" dirty="0">
                <a:solidFill>
                  <a:schemeClr val="bg1"/>
                </a:solidFill>
              </a:rPr>
              <a:t> 124mb !!!!!!!!!!!!!!!!!!!!!!!!!!!!!!!!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F7814B0-0592-174C-B07C-C88FC1B916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61992"/>
            <a:ext cx="12192000" cy="49013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60B46FC-7FE1-264A-96C5-5642ACC10F62}"/>
              </a:ext>
            </a:extLst>
          </p:cNvPr>
          <p:cNvSpPr txBox="1"/>
          <p:nvPr/>
        </p:nvSpPr>
        <p:spPr>
          <a:xfrm>
            <a:off x="2335662" y="4868122"/>
            <a:ext cx="26435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4000" dirty="0">
                <a:solidFill>
                  <a:schemeClr val="bg1"/>
                </a:solidFill>
              </a:rPr>
              <a:t>Was 881mb</a:t>
            </a:r>
          </a:p>
        </p:txBody>
      </p:sp>
    </p:spTree>
    <p:extLst>
      <p:ext uri="{BB962C8B-B14F-4D97-AF65-F5344CB8AC3E}">
        <p14:creationId xmlns:p14="http://schemas.microsoft.com/office/powerpoint/2010/main" val="2985419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9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base">
              <a:buClr>
                <a:schemeClr val="accent1"/>
              </a:buClr>
            </a:pPr>
            <a:r>
              <a:rPr lang="pl-PL" dirty="0">
                <a:solidFill>
                  <a:schemeClr val="bg1"/>
                </a:solidFill>
              </a:rPr>
              <a:t>Java </a:t>
            </a:r>
          </a:p>
          <a:p>
            <a:pPr lvl="1" fontAlgn="base">
              <a:buClr>
                <a:schemeClr val="accent1"/>
              </a:buClr>
            </a:pPr>
            <a:r>
              <a:rPr lang="pl-PL" dirty="0">
                <a:solidFill>
                  <a:schemeClr val="bg1"/>
                </a:solidFill>
              </a:rPr>
              <a:t>Java </a:t>
            </a:r>
            <a:r>
              <a:rPr lang="pl-PL" dirty="0" err="1">
                <a:solidFill>
                  <a:schemeClr val="bg1"/>
                </a:solidFill>
              </a:rPr>
              <a:t>Modularity</a:t>
            </a:r>
            <a:endParaRPr lang="pl-PL" dirty="0">
              <a:solidFill>
                <a:schemeClr val="bg1"/>
              </a:solidFill>
            </a:endParaRPr>
          </a:p>
          <a:p>
            <a:pPr lvl="1" fontAlgn="base">
              <a:buClr>
                <a:schemeClr val="accent1"/>
              </a:buClr>
            </a:pPr>
            <a:r>
              <a:rPr lang="pl-PL" dirty="0" err="1">
                <a:solidFill>
                  <a:schemeClr val="bg1"/>
                </a:solidFill>
              </a:rPr>
              <a:t>Code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refactoring</a:t>
            </a:r>
            <a:endParaRPr lang="pl-PL" dirty="0">
              <a:solidFill>
                <a:schemeClr val="bg1"/>
              </a:solidFill>
            </a:endParaRPr>
          </a:p>
          <a:p>
            <a:pPr lvl="1" fontAlgn="base">
              <a:buClr>
                <a:schemeClr val="accent1"/>
              </a:buClr>
            </a:pPr>
            <a:r>
              <a:rPr lang="pl-PL" dirty="0" err="1">
                <a:solidFill>
                  <a:schemeClr val="bg1"/>
                </a:solidFill>
              </a:rPr>
              <a:t>Dependencies</a:t>
            </a:r>
            <a:endParaRPr lang="pl-PL" dirty="0">
              <a:solidFill>
                <a:schemeClr val="bg1"/>
              </a:solidFill>
            </a:endParaRPr>
          </a:p>
          <a:p>
            <a:pPr fontAlgn="base">
              <a:buClr>
                <a:schemeClr val="accent1"/>
              </a:buClr>
            </a:pPr>
            <a:r>
              <a:rPr lang="pl-PL" dirty="0">
                <a:solidFill>
                  <a:schemeClr val="bg1"/>
                </a:solidFill>
              </a:rPr>
              <a:t>Docker </a:t>
            </a:r>
          </a:p>
          <a:p>
            <a:pPr lvl="1" fontAlgn="base">
              <a:buClr>
                <a:schemeClr val="accent1"/>
              </a:buClr>
            </a:pPr>
            <a:r>
              <a:rPr lang="pl-PL" dirty="0" err="1">
                <a:solidFill>
                  <a:schemeClr val="bg1"/>
                </a:solidFill>
              </a:rPr>
              <a:t>Smaller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base</a:t>
            </a:r>
            <a:r>
              <a:rPr lang="pl-PL" dirty="0">
                <a:solidFill>
                  <a:schemeClr val="bg1"/>
                </a:solidFill>
              </a:rPr>
              <a:t> image</a:t>
            </a:r>
          </a:p>
          <a:p>
            <a:pPr lvl="1" fontAlgn="base">
              <a:buClr>
                <a:schemeClr val="accent1"/>
              </a:buClr>
            </a:pPr>
            <a:r>
              <a:rPr lang="pl-PL" dirty="0" err="1">
                <a:solidFill>
                  <a:schemeClr val="bg1"/>
                </a:solidFill>
              </a:rPr>
              <a:t>Layers</a:t>
            </a:r>
            <a:r>
              <a:rPr lang="pl-PL" dirty="0">
                <a:solidFill>
                  <a:schemeClr val="bg1"/>
                </a:solidFill>
              </a:rPr>
              <a:t> &amp; </a:t>
            </a:r>
            <a:r>
              <a:rPr lang="pl-PL" dirty="0" err="1">
                <a:solidFill>
                  <a:schemeClr val="bg1"/>
                </a:solidFill>
              </a:rPr>
              <a:t>Caching</a:t>
            </a:r>
            <a:r>
              <a:rPr lang="pl-PL" dirty="0">
                <a:solidFill>
                  <a:schemeClr val="bg1"/>
                </a:solidFill>
              </a:rPr>
              <a:t> (</a:t>
            </a:r>
            <a:r>
              <a:rPr lang="pl-PL" dirty="0" err="1">
                <a:solidFill>
                  <a:schemeClr val="bg1"/>
                </a:solidFill>
              </a:rPr>
              <a:t>dockerfilelint</a:t>
            </a:r>
            <a:r>
              <a:rPr lang="pl-PL" dirty="0">
                <a:solidFill>
                  <a:schemeClr val="bg1"/>
                </a:solidFill>
              </a:rPr>
              <a:t>)</a:t>
            </a:r>
          </a:p>
          <a:p>
            <a:pPr lvl="1" fontAlgn="base">
              <a:buClr>
                <a:schemeClr val="accent1"/>
              </a:buClr>
            </a:pPr>
            <a:r>
              <a:rPr lang="pl-PL" dirty="0" err="1">
                <a:solidFill>
                  <a:schemeClr val="bg1"/>
                </a:solidFill>
              </a:rPr>
              <a:t>Dockerignore</a:t>
            </a:r>
            <a:r>
              <a:rPr lang="pl-PL" dirty="0">
                <a:solidFill>
                  <a:schemeClr val="bg1"/>
                </a:solidFill>
              </a:rPr>
              <a:t> (</a:t>
            </a:r>
            <a:r>
              <a:rPr lang="pl-PL" dirty="0" err="1">
                <a:solidFill>
                  <a:schemeClr val="bg1"/>
                </a:solidFill>
              </a:rPr>
              <a:t>faster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builds</a:t>
            </a:r>
            <a:r>
              <a:rPr lang="pl-PL" dirty="0">
                <a:solidFill>
                  <a:schemeClr val="bg1"/>
                </a:solidFill>
              </a:rPr>
              <a:t>)</a:t>
            </a:r>
          </a:p>
          <a:p>
            <a:pPr lvl="1" fontAlgn="base">
              <a:buClr>
                <a:schemeClr val="accent1"/>
              </a:buClr>
            </a:pPr>
            <a:r>
              <a:rPr lang="pl-PL" dirty="0" err="1">
                <a:solidFill>
                  <a:schemeClr val="bg1"/>
                </a:solidFill>
              </a:rPr>
              <a:t>Multistage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Build</a:t>
            </a:r>
            <a:endParaRPr lang="pl-PL" dirty="0">
              <a:solidFill>
                <a:schemeClr val="bg1"/>
              </a:solidFill>
            </a:endParaRPr>
          </a:p>
          <a:p>
            <a:pPr lvl="1" fontAlgn="base">
              <a:buClr>
                <a:schemeClr val="accent1"/>
              </a:buClr>
            </a:pPr>
            <a:r>
              <a:rPr lang="pl-PL" dirty="0" err="1">
                <a:solidFill>
                  <a:schemeClr val="bg1"/>
                </a:solidFill>
              </a:rPr>
              <a:t>docker</a:t>
            </a:r>
            <a:r>
              <a:rPr lang="pl-PL" dirty="0">
                <a:solidFill>
                  <a:schemeClr val="bg1"/>
                </a:solidFill>
              </a:rPr>
              <a:t>-squash</a:t>
            </a:r>
          </a:p>
          <a:p>
            <a:pPr>
              <a:buClr>
                <a:schemeClr val="accent1"/>
              </a:buClr>
            </a:pPr>
            <a:endParaRPr lang="en-US" sz="3200" dirty="0">
              <a:solidFill>
                <a:schemeClr val="bg1"/>
              </a:solidFill>
              <a:ea typeface="Roboto" panose="02000000000000000000" pitchFamily="2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solidFill>
                  <a:schemeClr val="bg1"/>
                </a:solidFill>
                <a:ea typeface="Roboto" panose="02000000000000000000" pitchFamily="2" charset="0"/>
              </a:rPr>
              <a:t>Other</a:t>
            </a:r>
            <a:r>
              <a:rPr lang="pl-PL" dirty="0">
                <a:solidFill>
                  <a:schemeClr val="bg1"/>
                </a:solidFill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ea typeface="Roboto" panose="02000000000000000000" pitchFamily="2" charset="0"/>
              </a:rPr>
              <a:t>options</a:t>
            </a:r>
            <a:r>
              <a:rPr lang="pl-PL" dirty="0">
                <a:solidFill>
                  <a:schemeClr val="bg1"/>
                </a:solidFill>
                <a:ea typeface="Roboto" panose="02000000000000000000" pitchFamily="2" charset="0"/>
              </a:rPr>
              <a:t> to </a:t>
            </a:r>
            <a:r>
              <a:rPr lang="pl-PL" dirty="0" err="1">
                <a:solidFill>
                  <a:schemeClr val="bg1"/>
                </a:solidFill>
                <a:ea typeface="Roboto" panose="02000000000000000000" pitchFamily="2" charset="0"/>
              </a:rPr>
              <a:t>make</a:t>
            </a:r>
            <a:r>
              <a:rPr lang="pl-PL" dirty="0">
                <a:solidFill>
                  <a:schemeClr val="bg1"/>
                </a:solidFill>
                <a:ea typeface="Roboto" panose="02000000000000000000" pitchFamily="2" charset="0"/>
              </a:rPr>
              <a:t> image </a:t>
            </a:r>
            <a:r>
              <a:rPr lang="pl-PL" dirty="0" err="1">
                <a:solidFill>
                  <a:schemeClr val="bg1"/>
                </a:solidFill>
                <a:ea typeface="Roboto" panose="02000000000000000000" pitchFamily="2" charset="0"/>
              </a:rPr>
              <a:t>smaller</a:t>
            </a:r>
            <a:endParaRPr lang="pl-PL" dirty="0">
              <a:solidFill>
                <a:schemeClr val="bg1"/>
              </a:solidFill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411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096BA1-7DA7-6B46-9FBA-8287EEA2F13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b="15730"/>
          <a:stretch/>
        </p:blipFill>
        <p:spPr>
          <a:xfrm>
            <a:off x="20" y="-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B55E30-27AE-5A48-8C08-DED19B259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4252" y="1084784"/>
            <a:ext cx="9703496" cy="2900518"/>
          </a:xfrm>
        </p:spPr>
        <p:txBody>
          <a:bodyPr>
            <a:normAutofit/>
          </a:bodyPr>
          <a:lstStyle/>
          <a:p>
            <a:r>
              <a:rPr lang="pl-PL" dirty="0" err="1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Let’s</a:t>
            </a:r>
            <a:r>
              <a:rPr lang="pl-PL" dirty="0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pl-PL" dirty="0" err="1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change</a:t>
            </a:r>
            <a:r>
              <a:rPr lang="pl-PL" dirty="0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business </a:t>
            </a:r>
            <a:r>
              <a:rPr lang="pl-PL" dirty="0" err="1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logic</a:t>
            </a:r>
            <a:endParaRPr lang="pl-PL" dirty="0">
              <a:solidFill>
                <a:srgbClr val="FFFFFF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07398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solidFill>
                  <a:schemeClr val="bg1"/>
                </a:solidFill>
                <a:ea typeface="Roboto" panose="02000000000000000000" pitchFamily="2" charset="0"/>
              </a:rPr>
              <a:t>Problem: 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EA50EF0-313F-A144-B998-865B3CE631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249" y="1690688"/>
            <a:ext cx="11735501" cy="2642348"/>
          </a:xfrm>
        </p:spPr>
      </p:pic>
    </p:spTree>
    <p:extLst>
      <p:ext uri="{BB962C8B-B14F-4D97-AF65-F5344CB8AC3E}">
        <p14:creationId xmlns:p14="http://schemas.microsoft.com/office/powerpoint/2010/main" val="30465739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solidFill>
                  <a:schemeClr val="bg1"/>
                </a:solidFill>
                <a:ea typeface="Roboto" panose="02000000000000000000" pitchFamily="2" charset="0"/>
              </a:rPr>
              <a:t>Solution: </a:t>
            </a:r>
            <a:r>
              <a:rPr lang="pl-PL" dirty="0" err="1">
                <a:solidFill>
                  <a:schemeClr val="bg1"/>
                </a:solidFill>
                <a:ea typeface="Roboto" panose="02000000000000000000" pitchFamily="2" charset="0"/>
              </a:rPr>
              <a:t>Unpack</a:t>
            </a:r>
            <a:r>
              <a:rPr lang="pl-PL" dirty="0">
                <a:solidFill>
                  <a:schemeClr val="bg1"/>
                </a:solidFill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ea typeface="Roboto" panose="02000000000000000000" pitchFamily="2" charset="0"/>
              </a:rPr>
              <a:t>Fat</a:t>
            </a:r>
            <a:r>
              <a:rPr lang="pl-PL" dirty="0">
                <a:solidFill>
                  <a:schemeClr val="bg1"/>
                </a:solidFill>
                <a:ea typeface="Roboto" panose="02000000000000000000" pitchFamily="2" charset="0"/>
              </a:rPr>
              <a:t> JAR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</a:pPr>
            <a:r>
              <a:rPr lang="en-US" dirty="0">
                <a:solidFill>
                  <a:schemeClr val="bg1"/>
                </a:solidFill>
              </a:rPr>
              <a:t>Build Users Service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None/>
              <a:defRPr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None/>
            </a:pPr>
            <a:endParaRPr lang="en-US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</a:pPr>
            <a:r>
              <a:rPr lang="en-US" dirty="0">
                <a:solidFill>
                  <a:schemeClr val="bg1"/>
                </a:solidFill>
              </a:rPr>
              <a:t>Unpack JAR to create external and internal deps: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None/>
            </a:pPr>
            <a:endParaRPr lang="en-US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23168" y="2458804"/>
            <a:ext cx="9237141" cy="461665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</a:rPr>
              <a:t>$</a:t>
            </a:r>
            <a:r>
              <a:rPr lang="en-US" sz="2400" dirty="0"/>
              <a:t> </a:t>
            </a:r>
            <a:r>
              <a:rPr lang="en-US" sz="2400" dirty="0" err="1">
                <a:solidFill>
                  <a:schemeClr val="bg1"/>
                </a:solidFill>
              </a:rPr>
              <a:t>mvn</a:t>
            </a:r>
            <a:r>
              <a:rPr lang="en-US" sz="2400" dirty="0">
                <a:solidFill>
                  <a:schemeClr val="bg1"/>
                </a:solidFill>
              </a:rPr>
              <a:t> clean package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123166" y="4100096"/>
            <a:ext cx="9237141" cy="830997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</a:rPr>
              <a:t>$</a:t>
            </a:r>
            <a:r>
              <a:rPr lang="pl-PL" sz="2400" dirty="0"/>
              <a:t> </a:t>
            </a:r>
            <a:r>
              <a:rPr lang="pl-PL" sz="2400" dirty="0" err="1">
                <a:solidFill>
                  <a:schemeClr val="bg1"/>
                </a:solidFill>
              </a:rPr>
              <a:t>mkdir</a:t>
            </a:r>
            <a:r>
              <a:rPr lang="pl-PL" sz="2400" dirty="0">
                <a:solidFill>
                  <a:schemeClr val="bg1"/>
                </a:solidFill>
              </a:rPr>
              <a:t> target/</a:t>
            </a:r>
            <a:r>
              <a:rPr lang="pl-PL" sz="2400" dirty="0" err="1">
                <a:solidFill>
                  <a:schemeClr val="bg1"/>
                </a:solidFill>
              </a:rPr>
              <a:t>dependency</a:t>
            </a:r>
            <a:r>
              <a:rPr lang="pl-PL" sz="2400" dirty="0">
                <a:solidFill>
                  <a:schemeClr val="bg1"/>
                </a:solidFill>
              </a:rPr>
              <a:t> </a:t>
            </a:r>
          </a:p>
          <a:p>
            <a:r>
              <a:rPr lang="en-US" sz="2400" dirty="0">
                <a:solidFill>
                  <a:srgbClr val="00B050"/>
                </a:solidFill>
              </a:rPr>
              <a:t>$</a:t>
            </a:r>
            <a:r>
              <a:rPr lang="pl-PL" sz="2400" dirty="0"/>
              <a:t> </a:t>
            </a:r>
            <a:r>
              <a:rPr lang="pl-PL" sz="2400" dirty="0">
                <a:solidFill>
                  <a:schemeClr val="bg1"/>
                </a:solidFill>
              </a:rPr>
              <a:t>(cd target/</a:t>
            </a:r>
            <a:r>
              <a:rPr lang="pl-PL" sz="2400" dirty="0" err="1">
                <a:solidFill>
                  <a:schemeClr val="bg1"/>
                </a:solidFill>
              </a:rPr>
              <a:t>dependency</a:t>
            </a:r>
            <a:r>
              <a:rPr lang="pl-PL" sz="2400" dirty="0">
                <a:solidFill>
                  <a:schemeClr val="bg1"/>
                </a:solidFill>
              </a:rPr>
              <a:t>; tar -</a:t>
            </a:r>
            <a:r>
              <a:rPr lang="pl-PL" sz="2400" dirty="0" err="1">
                <a:solidFill>
                  <a:schemeClr val="bg1"/>
                </a:solidFill>
              </a:rPr>
              <a:t>zxf</a:t>
            </a:r>
            <a:r>
              <a:rPr lang="pl-PL" sz="2400" dirty="0">
                <a:solidFill>
                  <a:schemeClr val="bg1"/>
                </a:solidFill>
              </a:rPr>
              <a:t> ../*.jar)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3760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solidFill>
                  <a:schemeClr val="bg1"/>
                </a:solidFill>
                <a:ea typeface="Roboto" panose="02000000000000000000" pitchFamily="2" charset="0"/>
              </a:rPr>
              <a:t>Our</a:t>
            </a:r>
            <a:r>
              <a:rPr lang="pl-PL" dirty="0">
                <a:solidFill>
                  <a:schemeClr val="bg1"/>
                </a:solidFill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ea typeface="Roboto" panose="02000000000000000000" pitchFamily="2" charset="0"/>
              </a:rPr>
              <a:t>Dockerfile</a:t>
            </a:r>
            <a:r>
              <a:rPr lang="pl-PL" dirty="0">
                <a:solidFill>
                  <a:schemeClr val="bg1"/>
                </a:solidFill>
                <a:ea typeface="Roboto" panose="02000000000000000000" pitchFamily="2" charset="0"/>
              </a:rPr>
              <a:t> 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BF95D7-8F86-A445-9A91-A83B3840FE0F}"/>
              </a:ext>
            </a:extLst>
          </p:cNvPr>
          <p:cNvSpPr txBox="1"/>
          <p:nvPr/>
        </p:nvSpPr>
        <p:spPr>
          <a:xfrm>
            <a:off x="838200" y="1690688"/>
            <a:ext cx="10515599" cy="4093428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sz="2000" dirty="0">
                <a:solidFill>
                  <a:srgbClr val="569CD6"/>
                </a:solidFill>
                <a:latin typeface="Menlo" panose="020B0609030804020204" pitchFamily="49" charset="0"/>
              </a:rPr>
              <a:t>FROM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 openjdk:8-jre-alpine</a:t>
            </a:r>
          </a:p>
          <a:p>
            <a:b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pl-PL" sz="2000" dirty="0">
                <a:solidFill>
                  <a:srgbClr val="569CD6"/>
                </a:solidFill>
                <a:latin typeface="Menlo" panose="020B0609030804020204" pitchFamily="49" charset="0"/>
              </a:rPr>
              <a:t>RUN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pl-PL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mkdir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 -p /</a:t>
            </a:r>
            <a:r>
              <a:rPr lang="pl-PL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var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/</a:t>
            </a:r>
            <a:r>
              <a:rPr lang="pl-PL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users-app</a:t>
            </a:r>
            <a:endParaRPr lang="pl-PL" sz="2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b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pl-PL" sz="2000" dirty="0">
                <a:solidFill>
                  <a:srgbClr val="569CD6"/>
                </a:solidFill>
                <a:latin typeface="Menlo" panose="020B0609030804020204" pitchFamily="49" charset="0"/>
              </a:rPr>
              <a:t>COPY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 target/</a:t>
            </a:r>
            <a:r>
              <a:rPr lang="pl-PL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dependency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/BOOT-INF/</a:t>
            </a:r>
            <a:r>
              <a:rPr lang="pl-PL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lib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 /</a:t>
            </a:r>
            <a:r>
              <a:rPr lang="pl-PL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var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/</a:t>
            </a:r>
            <a:r>
              <a:rPr lang="pl-PL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users-app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/</a:t>
            </a:r>
            <a:r>
              <a:rPr lang="pl-PL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lib</a:t>
            </a:r>
            <a:endParaRPr lang="pl-PL" sz="2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2000" dirty="0">
                <a:solidFill>
                  <a:srgbClr val="569CD6"/>
                </a:solidFill>
                <a:latin typeface="Menlo" panose="020B0609030804020204" pitchFamily="49" charset="0"/>
              </a:rPr>
              <a:t>COPY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 target/</a:t>
            </a:r>
            <a:r>
              <a:rPr lang="pl-PL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dependency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/META-INF /</a:t>
            </a:r>
            <a:r>
              <a:rPr lang="pl-PL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var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/</a:t>
            </a:r>
            <a:r>
              <a:rPr lang="pl-PL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users-app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/META-INF</a:t>
            </a:r>
          </a:p>
          <a:p>
            <a:r>
              <a:rPr lang="pl-PL" sz="2000" dirty="0">
                <a:solidFill>
                  <a:srgbClr val="569CD6"/>
                </a:solidFill>
                <a:latin typeface="Menlo" panose="020B0609030804020204" pitchFamily="49" charset="0"/>
              </a:rPr>
              <a:t>COPY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 target/</a:t>
            </a:r>
            <a:r>
              <a:rPr lang="pl-PL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dependency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/BOOT-INF/</a:t>
            </a:r>
            <a:r>
              <a:rPr lang="pl-PL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classes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 /</a:t>
            </a:r>
            <a:r>
              <a:rPr lang="pl-PL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var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/</a:t>
            </a:r>
            <a:r>
              <a:rPr lang="pl-PL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users-app</a:t>
            </a:r>
            <a:endParaRPr lang="pl-PL" sz="2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b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pl-PL" sz="2000" dirty="0">
                <a:solidFill>
                  <a:srgbClr val="569CD6"/>
                </a:solidFill>
                <a:latin typeface="Menlo" panose="020B0609030804020204" pitchFamily="49" charset="0"/>
              </a:rPr>
              <a:t>ENTRYPOINT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 [ 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2000" dirty="0" err="1">
                <a:solidFill>
                  <a:srgbClr val="CE9178"/>
                </a:solidFill>
                <a:latin typeface="Menlo" panose="020B0609030804020204" pitchFamily="49" charset="0"/>
              </a:rPr>
              <a:t>java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, \</a:t>
            </a:r>
          </a:p>
          <a:p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"-</a:t>
            </a:r>
            <a:r>
              <a:rPr lang="pl-PL" sz="2000" dirty="0" err="1">
                <a:solidFill>
                  <a:srgbClr val="CE9178"/>
                </a:solidFill>
                <a:latin typeface="Menlo" panose="020B0609030804020204" pitchFamily="49" charset="0"/>
              </a:rPr>
              <a:t>XshowSettings:VM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, \</a:t>
            </a:r>
          </a:p>
          <a:p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"-</a:t>
            </a:r>
            <a:r>
              <a:rPr lang="pl-PL" sz="2000" dirty="0" err="1">
                <a:solidFill>
                  <a:srgbClr val="CE9178"/>
                </a:solidFill>
                <a:latin typeface="Menlo" panose="020B0609030804020204" pitchFamily="49" charset="0"/>
              </a:rPr>
              <a:t>XX:NativeMemoryTracking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=</a:t>
            </a:r>
            <a:r>
              <a:rPr lang="pl-PL" sz="2000" dirty="0" err="1">
                <a:solidFill>
                  <a:srgbClr val="CE9178"/>
                </a:solidFill>
                <a:latin typeface="Menlo" panose="020B0609030804020204" pitchFamily="49" charset="0"/>
              </a:rPr>
              <a:t>summary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, \</a:t>
            </a:r>
          </a:p>
          <a:p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"-</a:t>
            </a:r>
            <a:r>
              <a:rPr lang="pl-PL" sz="2000" dirty="0" err="1">
                <a:solidFill>
                  <a:srgbClr val="CE9178"/>
                </a:solidFill>
                <a:latin typeface="Menlo" panose="020B0609030804020204" pitchFamily="49" charset="0"/>
              </a:rPr>
              <a:t>cp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"/</a:t>
            </a:r>
            <a:r>
              <a:rPr lang="pl-PL" sz="2000" dirty="0" err="1">
                <a:solidFill>
                  <a:srgbClr val="CE9178"/>
                </a:solidFill>
                <a:latin typeface="Menlo" panose="020B0609030804020204" pitchFamily="49" charset="0"/>
              </a:rPr>
              <a:t>var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pl-PL" sz="2000" dirty="0" err="1">
                <a:solidFill>
                  <a:srgbClr val="CE9178"/>
                </a:solidFill>
                <a:latin typeface="Menlo" panose="020B0609030804020204" pitchFamily="49" charset="0"/>
              </a:rPr>
              <a:t>users-app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:/</a:t>
            </a:r>
            <a:r>
              <a:rPr lang="pl-PL" sz="2000" dirty="0" err="1">
                <a:solidFill>
                  <a:srgbClr val="CE9178"/>
                </a:solidFill>
                <a:latin typeface="Menlo" panose="020B0609030804020204" pitchFamily="49" charset="0"/>
              </a:rPr>
              <a:t>var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pl-PL" sz="2000" dirty="0" err="1">
                <a:solidFill>
                  <a:srgbClr val="CE9178"/>
                </a:solidFill>
                <a:latin typeface="Menlo" panose="020B0609030804020204" pitchFamily="49" charset="0"/>
              </a:rPr>
              <a:t>users-app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pl-PL" sz="2000" dirty="0" err="1">
                <a:solidFill>
                  <a:srgbClr val="CE9178"/>
                </a:solidFill>
                <a:latin typeface="Menlo" panose="020B0609030804020204" pitchFamily="49" charset="0"/>
              </a:rPr>
              <a:t>lib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/*"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, \</a:t>
            </a:r>
          </a:p>
          <a:p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2000" dirty="0" err="1">
                <a:solidFill>
                  <a:srgbClr val="CE9178"/>
                </a:solidFill>
                <a:latin typeface="Menlo" panose="020B0609030804020204" pitchFamily="49" charset="0"/>
              </a:rPr>
              <a:t>com.example.users.UsersApp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2440120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base">
              <a:buClr>
                <a:schemeClr val="accent1"/>
              </a:buClr>
            </a:pPr>
            <a:endParaRPr lang="pl-PL" sz="3200" dirty="0">
              <a:solidFill>
                <a:schemeClr val="bg1"/>
              </a:solidFill>
            </a:endParaRPr>
          </a:p>
          <a:p>
            <a:pPr fontAlgn="base">
              <a:buClr>
                <a:schemeClr val="accent1"/>
              </a:buClr>
            </a:pPr>
            <a:r>
              <a:rPr lang="pl-PL" sz="3200" dirty="0" err="1">
                <a:solidFill>
                  <a:schemeClr val="bg1"/>
                </a:solidFill>
              </a:rPr>
              <a:t>Really</a:t>
            </a:r>
            <a:r>
              <a:rPr lang="pl-PL" sz="3200" dirty="0">
                <a:solidFill>
                  <a:schemeClr val="bg1"/>
                </a:solidFill>
              </a:rPr>
              <a:t> fast Docker </a:t>
            </a:r>
            <a:r>
              <a:rPr lang="pl-PL" sz="3200" dirty="0" err="1">
                <a:solidFill>
                  <a:schemeClr val="bg1"/>
                </a:solidFill>
              </a:rPr>
              <a:t>builds</a:t>
            </a:r>
            <a:endParaRPr lang="pl-PL" sz="3200" dirty="0">
              <a:solidFill>
                <a:schemeClr val="bg1"/>
              </a:solidFill>
            </a:endParaRPr>
          </a:p>
          <a:p>
            <a:pPr fontAlgn="base">
              <a:buClr>
                <a:schemeClr val="accent1"/>
              </a:buClr>
            </a:pPr>
            <a:r>
              <a:rPr lang="pl-PL" sz="3200" dirty="0" err="1">
                <a:solidFill>
                  <a:schemeClr val="bg1"/>
                </a:solidFill>
              </a:rPr>
              <a:t>Only</a:t>
            </a:r>
            <a:r>
              <a:rPr lang="pl-PL" sz="3200" dirty="0">
                <a:solidFill>
                  <a:schemeClr val="bg1"/>
                </a:solidFill>
              </a:rPr>
              <a:t> real </a:t>
            </a:r>
            <a:r>
              <a:rPr lang="pl-PL" sz="3200" dirty="0" err="1">
                <a:solidFill>
                  <a:schemeClr val="bg1"/>
                </a:solidFill>
              </a:rPr>
              <a:t>changes</a:t>
            </a:r>
            <a:r>
              <a:rPr lang="pl-PL" sz="3200" dirty="0">
                <a:solidFill>
                  <a:schemeClr val="bg1"/>
                </a:solidFill>
              </a:rPr>
              <a:t> </a:t>
            </a:r>
            <a:r>
              <a:rPr lang="pl-PL" sz="3200" dirty="0" err="1">
                <a:solidFill>
                  <a:schemeClr val="bg1"/>
                </a:solidFill>
              </a:rPr>
              <a:t>are</a:t>
            </a:r>
            <a:r>
              <a:rPr lang="pl-PL" sz="3200" dirty="0">
                <a:solidFill>
                  <a:schemeClr val="bg1"/>
                </a:solidFill>
              </a:rPr>
              <a:t> </a:t>
            </a:r>
            <a:r>
              <a:rPr lang="pl-PL" sz="3200" dirty="0" err="1">
                <a:solidFill>
                  <a:schemeClr val="bg1"/>
                </a:solidFill>
              </a:rPr>
              <a:t>send</a:t>
            </a:r>
            <a:r>
              <a:rPr lang="pl-PL" sz="3200" dirty="0">
                <a:solidFill>
                  <a:schemeClr val="bg1"/>
                </a:solidFill>
              </a:rPr>
              <a:t> </a:t>
            </a:r>
            <a:r>
              <a:rPr lang="pl-PL" sz="3200" dirty="0" err="1">
                <a:solidFill>
                  <a:schemeClr val="bg1"/>
                </a:solidFill>
              </a:rPr>
              <a:t>over</a:t>
            </a:r>
            <a:r>
              <a:rPr lang="pl-PL" sz="3200" dirty="0">
                <a:solidFill>
                  <a:schemeClr val="bg1"/>
                </a:solidFill>
              </a:rPr>
              <a:t> the network to Registry</a:t>
            </a:r>
          </a:p>
          <a:p>
            <a:pPr fontAlgn="base">
              <a:buClr>
                <a:schemeClr val="accent1"/>
              </a:buClr>
            </a:pPr>
            <a:r>
              <a:rPr lang="pl-PL" sz="3200" dirty="0">
                <a:solidFill>
                  <a:schemeClr val="bg1"/>
                </a:solidFill>
              </a:rPr>
              <a:t>Less </a:t>
            </a:r>
            <a:r>
              <a:rPr lang="pl-PL" sz="3200" dirty="0" err="1">
                <a:solidFill>
                  <a:schemeClr val="bg1"/>
                </a:solidFill>
              </a:rPr>
              <a:t>space</a:t>
            </a:r>
            <a:r>
              <a:rPr lang="pl-PL" sz="3200" dirty="0">
                <a:solidFill>
                  <a:schemeClr val="bg1"/>
                </a:solidFill>
              </a:rPr>
              <a:t> </a:t>
            </a:r>
            <a:r>
              <a:rPr lang="pl-PL" sz="3200" dirty="0" err="1">
                <a:solidFill>
                  <a:schemeClr val="bg1"/>
                </a:solidFill>
              </a:rPr>
              <a:t>are</a:t>
            </a:r>
            <a:r>
              <a:rPr lang="pl-PL" sz="3200" dirty="0">
                <a:solidFill>
                  <a:schemeClr val="bg1"/>
                </a:solidFill>
              </a:rPr>
              <a:t> </a:t>
            </a:r>
            <a:r>
              <a:rPr lang="pl-PL" sz="3200" dirty="0" err="1">
                <a:solidFill>
                  <a:schemeClr val="bg1"/>
                </a:solidFill>
              </a:rPr>
              <a:t>ocupied</a:t>
            </a:r>
            <a:r>
              <a:rPr lang="pl-PL" sz="3200" dirty="0">
                <a:solidFill>
                  <a:schemeClr val="bg1"/>
                </a:solidFill>
              </a:rPr>
              <a:t> </a:t>
            </a:r>
            <a:r>
              <a:rPr lang="pl-PL" sz="3200" dirty="0" err="1">
                <a:solidFill>
                  <a:schemeClr val="bg1"/>
                </a:solidFill>
              </a:rPr>
              <a:t>both</a:t>
            </a:r>
            <a:r>
              <a:rPr lang="pl-PL" sz="3200" dirty="0">
                <a:solidFill>
                  <a:schemeClr val="bg1"/>
                </a:solidFill>
              </a:rPr>
              <a:t> on </a:t>
            </a:r>
            <a:r>
              <a:rPr lang="pl-PL" sz="3200" dirty="0" err="1">
                <a:solidFill>
                  <a:schemeClr val="bg1"/>
                </a:solidFill>
              </a:rPr>
              <a:t>Local</a:t>
            </a:r>
            <a:r>
              <a:rPr lang="pl-PL" sz="3200" dirty="0">
                <a:solidFill>
                  <a:schemeClr val="bg1"/>
                </a:solidFill>
              </a:rPr>
              <a:t> </a:t>
            </a:r>
            <a:r>
              <a:rPr lang="pl-PL" sz="3200" dirty="0" err="1">
                <a:solidFill>
                  <a:schemeClr val="bg1"/>
                </a:solidFill>
              </a:rPr>
              <a:t>machine</a:t>
            </a:r>
            <a:r>
              <a:rPr lang="pl-PL" sz="3200" dirty="0">
                <a:solidFill>
                  <a:schemeClr val="bg1"/>
                </a:solidFill>
              </a:rPr>
              <a:t> and Registry</a:t>
            </a:r>
          </a:p>
          <a:p>
            <a:pPr fontAlgn="base">
              <a:buClr>
                <a:schemeClr val="accent1"/>
              </a:buClr>
            </a:pPr>
            <a:endParaRPr lang="pl-PL" sz="3200" dirty="0">
              <a:solidFill>
                <a:schemeClr val="bg1"/>
              </a:solidFill>
            </a:endParaRPr>
          </a:p>
          <a:p>
            <a:pPr>
              <a:buClr>
                <a:schemeClr val="accent1"/>
              </a:buClr>
            </a:pPr>
            <a:endParaRPr lang="en-US" sz="3200" dirty="0">
              <a:solidFill>
                <a:schemeClr val="bg1"/>
              </a:solidFill>
              <a:ea typeface="Roboto" panose="02000000000000000000" pitchFamily="2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solidFill>
                  <a:schemeClr val="bg1"/>
                </a:solidFill>
                <a:ea typeface="Roboto" panose="02000000000000000000" pitchFamily="2" charset="0"/>
              </a:rPr>
              <a:t>Pros of </a:t>
            </a:r>
            <a:r>
              <a:rPr lang="pl-PL" dirty="0" err="1">
                <a:solidFill>
                  <a:schemeClr val="bg1"/>
                </a:solidFill>
                <a:ea typeface="Roboto" panose="02000000000000000000" pitchFamily="2" charset="0"/>
              </a:rPr>
              <a:t>Unpacking</a:t>
            </a:r>
            <a:r>
              <a:rPr lang="pl-PL" dirty="0">
                <a:solidFill>
                  <a:schemeClr val="bg1"/>
                </a:solidFill>
                <a:ea typeface="Roboto" panose="02000000000000000000" pitchFamily="2" charset="0"/>
              </a:rPr>
              <a:t> JAR</a:t>
            </a:r>
          </a:p>
        </p:txBody>
      </p:sp>
    </p:spTree>
    <p:extLst>
      <p:ext uri="{BB962C8B-B14F-4D97-AF65-F5344CB8AC3E}">
        <p14:creationId xmlns:p14="http://schemas.microsoft.com/office/powerpoint/2010/main" val="1222550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526"/>
            <a:ext cx="10515600" cy="799796"/>
          </a:xfrm>
        </p:spPr>
        <p:txBody>
          <a:bodyPr/>
          <a:lstStyle/>
          <a:p>
            <a:r>
              <a:rPr lang="pl-PL" dirty="0" err="1">
                <a:solidFill>
                  <a:schemeClr val="bg1"/>
                </a:solidFill>
                <a:ea typeface="Roboto" panose="02000000000000000000" pitchFamily="2" charset="0"/>
              </a:rPr>
              <a:t>Another</a:t>
            </a:r>
            <a:r>
              <a:rPr lang="pl-PL" dirty="0">
                <a:solidFill>
                  <a:schemeClr val="bg1"/>
                </a:solidFill>
                <a:ea typeface="Roboto" panose="02000000000000000000" pitchFamily="2" charset="0"/>
              </a:rPr>
              <a:t> Problem(s)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5B20633-C215-C845-8AAF-325DC56BB4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43139" y="787906"/>
            <a:ext cx="9105722" cy="5110810"/>
          </a:xfr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9FA3DAC3-295E-1B45-A82F-D22B0B086DF9}"/>
                  </a:ext>
                </a:extLst>
              </p14:cNvPr>
              <p14:cNvContentPartPr/>
              <p14:nvPr/>
            </p14:nvContentPartPr>
            <p14:xfrm>
              <a:off x="5203000" y="1587702"/>
              <a:ext cx="2443680" cy="124344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9FA3DAC3-295E-1B45-A82F-D22B0B086DF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194000" y="1578702"/>
                <a:ext cx="2461320" cy="126108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16A0F8A3-8E93-674B-BF9B-6D6C7A1CD9D4}"/>
              </a:ext>
            </a:extLst>
          </p:cNvPr>
          <p:cNvSpPr txBox="1"/>
          <p:nvPr/>
        </p:nvSpPr>
        <p:spPr>
          <a:xfrm>
            <a:off x="1543139" y="6070094"/>
            <a:ext cx="88472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3200" dirty="0">
                <a:solidFill>
                  <a:schemeClr val="bg1"/>
                </a:solidFill>
              </a:rPr>
              <a:t>We </a:t>
            </a:r>
            <a:r>
              <a:rPr lang="pl-PL" sz="3200" dirty="0" err="1">
                <a:solidFill>
                  <a:schemeClr val="bg1"/>
                </a:solidFill>
              </a:rPr>
              <a:t>need</a:t>
            </a:r>
            <a:r>
              <a:rPr lang="pl-PL" sz="3200" dirty="0">
                <a:solidFill>
                  <a:schemeClr val="bg1"/>
                </a:solidFill>
              </a:rPr>
              <a:t> to </a:t>
            </a:r>
            <a:r>
              <a:rPr lang="pl-PL" sz="3200" dirty="0" err="1">
                <a:solidFill>
                  <a:schemeClr val="bg1"/>
                </a:solidFill>
              </a:rPr>
              <a:t>build</a:t>
            </a:r>
            <a:r>
              <a:rPr lang="pl-PL" sz="3200" dirty="0">
                <a:solidFill>
                  <a:schemeClr val="bg1"/>
                </a:solidFill>
              </a:rPr>
              <a:t> out Java </a:t>
            </a:r>
            <a:r>
              <a:rPr lang="pl-PL" sz="3200" dirty="0" err="1">
                <a:solidFill>
                  <a:schemeClr val="bg1"/>
                </a:solidFill>
              </a:rPr>
              <a:t>App</a:t>
            </a:r>
            <a:r>
              <a:rPr lang="pl-PL" sz="3200" dirty="0">
                <a:solidFill>
                  <a:schemeClr val="bg1"/>
                </a:solidFill>
              </a:rPr>
              <a:t> on </a:t>
            </a:r>
            <a:r>
              <a:rPr lang="pl-PL" sz="3200" dirty="0" err="1">
                <a:solidFill>
                  <a:schemeClr val="bg1"/>
                </a:solidFill>
              </a:rPr>
              <a:t>our</a:t>
            </a:r>
            <a:r>
              <a:rPr lang="pl-PL" sz="3200" dirty="0">
                <a:solidFill>
                  <a:schemeClr val="bg1"/>
                </a:solidFill>
              </a:rPr>
              <a:t> </a:t>
            </a:r>
            <a:r>
              <a:rPr lang="pl-PL" sz="3200" dirty="0" err="1">
                <a:solidFill>
                  <a:schemeClr val="bg1"/>
                </a:solidFill>
              </a:rPr>
              <a:t>local</a:t>
            </a:r>
            <a:r>
              <a:rPr lang="pl-PL" sz="3200" dirty="0">
                <a:solidFill>
                  <a:schemeClr val="bg1"/>
                </a:solidFill>
              </a:rPr>
              <a:t> </a:t>
            </a:r>
            <a:r>
              <a:rPr lang="pl-PL" sz="3200" dirty="0" err="1">
                <a:solidFill>
                  <a:schemeClr val="bg1"/>
                </a:solidFill>
              </a:rPr>
              <a:t>machine</a:t>
            </a:r>
            <a:endParaRPr lang="pl-PL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2226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37165"/>
          </a:xfrm>
        </p:spPr>
        <p:txBody>
          <a:bodyPr/>
          <a:lstStyle/>
          <a:p>
            <a:r>
              <a:rPr lang="pl-PL" dirty="0">
                <a:solidFill>
                  <a:schemeClr val="bg1"/>
                </a:solidFill>
                <a:ea typeface="Roboto" panose="02000000000000000000" pitchFamily="2" charset="0"/>
              </a:rPr>
              <a:t>Solution: </a:t>
            </a:r>
            <a:r>
              <a:rPr lang="pl-PL" dirty="0" err="1">
                <a:solidFill>
                  <a:schemeClr val="bg1"/>
                </a:solidFill>
                <a:ea typeface="Roboto" panose="02000000000000000000" pitchFamily="2" charset="0"/>
              </a:rPr>
              <a:t>Multistage</a:t>
            </a:r>
            <a:r>
              <a:rPr lang="pl-PL" dirty="0">
                <a:solidFill>
                  <a:schemeClr val="bg1"/>
                </a:solidFill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ea typeface="Roboto" panose="02000000000000000000" pitchFamily="2" charset="0"/>
              </a:rPr>
              <a:t>Builds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AFB7080-0F2D-864D-9CF6-2F5332B0EE9D}"/>
              </a:ext>
            </a:extLst>
          </p:cNvPr>
          <p:cNvSpPr txBox="1"/>
          <p:nvPr/>
        </p:nvSpPr>
        <p:spPr>
          <a:xfrm>
            <a:off x="838200" y="681037"/>
            <a:ext cx="10515599" cy="6001643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sz="1600" dirty="0">
                <a:solidFill>
                  <a:srgbClr val="569CD6"/>
                </a:solidFill>
                <a:latin typeface="Menlo" panose="020B0609030804020204" pitchFamily="49" charset="0"/>
              </a:rPr>
              <a:t>FROM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openjdk:8-jdk-alpine </a:t>
            </a:r>
            <a:r>
              <a:rPr lang="pl-PL" sz="1600" dirty="0">
                <a:solidFill>
                  <a:srgbClr val="569CD6"/>
                </a:solidFill>
                <a:latin typeface="Menlo" panose="020B0609030804020204" pitchFamily="49" charset="0"/>
              </a:rPr>
              <a:t>as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build</a:t>
            </a:r>
            <a:endParaRPr lang="pl-PL" sz="16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1600" dirty="0">
                <a:solidFill>
                  <a:srgbClr val="569CD6"/>
                </a:solidFill>
                <a:latin typeface="Menlo" panose="020B0609030804020204" pitchFamily="49" charset="0"/>
              </a:rPr>
              <a:t>WORKDIR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/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workspace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/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users-app</a:t>
            </a:r>
            <a:endParaRPr lang="pl-PL" sz="16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b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pl-PL" sz="1600" dirty="0">
                <a:solidFill>
                  <a:srgbClr val="569CD6"/>
                </a:solidFill>
                <a:latin typeface="Menlo" panose="020B0609030804020204" pitchFamily="49" charset="0"/>
              </a:rPr>
              <a:t>COPY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mvnw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.</a:t>
            </a:r>
          </a:p>
          <a:p>
            <a:r>
              <a:rPr lang="pl-PL" sz="1600" dirty="0">
                <a:solidFill>
                  <a:srgbClr val="569CD6"/>
                </a:solidFill>
                <a:latin typeface="Menlo" panose="020B0609030804020204" pitchFamily="49" charset="0"/>
              </a:rPr>
              <a:t>COPY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.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mvn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.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mvn</a:t>
            </a:r>
            <a:endParaRPr lang="pl-PL" sz="16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1600" dirty="0">
                <a:solidFill>
                  <a:srgbClr val="569CD6"/>
                </a:solidFill>
                <a:latin typeface="Menlo" panose="020B0609030804020204" pitchFamily="49" charset="0"/>
              </a:rPr>
              <a:t>COPY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pom.xml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.</a:t>
            </a:r>
          </a:p>
          <a:p>
            <a:r>
              <a:rPr lang="pl-PL" sz="1600" dirty="0">
                <a:solidFill>
                  <a:srgbClr val="569CD6"/>
                </a:solidFill>
                <a:latin typeface="Menlo" panose="020B0609030804020204" pitchFamily="49" charset="0"/>
              </a:rPr>
              <a:t>COPY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src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src</a:t>
            </a:r>
            <a:endParaRPr lang="pl-PL" sz="16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b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pl-PL" sz="1600" dirty="0">
                <a:solidFill>
                  <a:srgbClr val="569CD6"/>
                </a:solidFill>
                <a:latin typeface="Menlo" panose="020B0609030804020204" pitchFamily="49" charset="0"/>
              </a:rPr>
              <a:t>RUN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./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mvnw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install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-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DskipTests</a:t>
            </a:r>
            <a:endParaRPr lang="pl-PL" sz="16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1600" dirty="0">
                <a:solidFill>
                  <a:srgbClr val="569CD6"/>
                </a:solidFill>
                <a:latin typeface="Menlo" panose="020B0609030804020204" pitchFamily="49" charset="0"/>
              </a:rPr>
              <a:t>RUN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mkdir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-p target/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dependency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&amp;&amp; (cd target/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dependency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; jar -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xf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../*.jar)</a:t>
            </a:r>
          </a:p>
          <a:p>
            <a:b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pl-PL" sz="1600" dirty="0">
                <a:solidFill>
                  <a:srgbClr val="569CD6"/>
                </a:solidFill>
                <a:latin typeface="Menlo" panose="020B0609030804020204" pitchFamily="49" charset="0"/>
              </a:rPr>
              <a:t>FROM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openjdk:8-jre-alpine</a:t>
            </a:r>
          </a:p>
          <a:p>
            <a:b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pl-PL" sz="1600" dirty="0">
                <a:solidFill>
                  <a:srgbClr val="569CD6"/>
                </a:solidFill>
                <a:latin typeface="Menlo" panose="020B0609030804020204" pitchFamily="49" charset="0"/>
              </a:rPr>
              <a:t>RUN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mkdir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-p /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var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/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users-app</a:t>
            </a:r>
            <a:b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pl-PL" sz="1600" dirty="0">
                <a:solidFill>
                  <a:srgbClr val="569CD6"/>
                </a:solidFill>
                <a:latin typeface="Menlo" panose="020B0609030804020204" pitchFamily="49" charset="0"/>
              </a:rPr>
              <a:t>ARG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DEPENDENCY=/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workspace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/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users-app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/target/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dependency</a:t>
            </a:r>
            <a:b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pl-PL" sz="1600" dirty="0">
                <a:solidFill>
                  <a:srgbClr val="569CD6"/>
                </a:solidFill>
                <a:latin typeface="Menlo" panose="020B0609030804020204" pitchFamily="49" charset="0"/>
              </a:rPr>
              <a:t>COPY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--from=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build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${DEPENDENCY}/BOOT-INF/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lib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/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var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/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users-app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/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lib</a:t>
            </a:r>
            <a:endParaRPr lang="pl-PL" sz="16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1600" dirty="0">
                <a:solidFill>
                  <a:srgbClr val="569CD6"/>
                </a:solidFill>
                <a:latin typeface="Menlo" panose="020B0609030804020204" pitchFamily="49" charset="0"/>
              </a:rPr>
              <a:t>COPY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--from=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build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${DEPENDENCY}/META-INF /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var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/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users-app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/META-INF</a:t>
            </a:r>
          </a:p>
          <a:p>
            <a:r>
              <a:rPr lang="pl-PL" sz="1600" dirty="0">
                <a:solidFill>
                  <a:srgbClr val="569CD6"/>
                </a:solidFill>
                <a:latin typeface="Menlo" panose="020B0609030804020204" pitchFamily="49" charset="0"/>
              </a:rPr>
              <a:t>COPY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--from=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build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${DEPENDENCY}/BOOT-INF/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classes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/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var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/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users-app</a:t>
            </a:r>
            <a:endParaRPr lang="pl-PL" sz="16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b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pl-PL" sz="1600" dirty="0">
                <a:solidFill>
                  <a:srgbClr val="569CD6"/>
                </a:solidFill>
                <a:latin typeface="Menlo" panose="020B0609030804020204" pitchFamily="49" charset="0"/>
              </a:rPr>
              <a:t>ENTRYPOINT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[ </a:t>
            </a:r>
            <a:r>
              <a:rPr lang="pl-PL" sz="16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1600" dirty="0" err="1">
                <a:solidFill>
                  <a:srgbClr val="CE9178"/>
                </a:solidFill>
                <a:latin typeface="Menlo" panose="020B0609030804020204" pitchFamily="49" charset="0"/>
              </a:rPr>
              <a:t>java</a:t>
            </a:r>
            <a:r>
              <a:rPr lang="pl-PL" sz="16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, \</a:t>
            </a:r>
          </a:p>
          <a:p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1600" dirty="0">
                <a:solidFill>
                  <a:srgbClr val="CE9178"/>
                </a:solidFill>
                <a:latin typeface="Menlo" panose="020B0609030804020204" pitchFamily="49" charset="0"/>
              </a:rPr>
              <a:t>"-</a:t>
            </a:r>
            <a:r>
              <a:rPr lang="pl-PL" sz="1600" dirty="0" err="1">
                <a:solidFill>
                  <a:srgbClr val="CE9178"/>
                </a:solidFill>
                <a:latin typeface="Menlo" panose="020B0609030804020204" pitchFamily="49" charset="0"/>
              </a:rPr>
              <a:t>XshowSettings:VM</a:t>
            </a:r>
            <a:r>
              <a:rPr lang="pl-PL" sz="16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, \</a:t>
            </a:r>
          </a:p>
          <a:p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1600" dirty="0">
                <a:solidFill>
                  <a:srgbClr val="CE9178"/>
                </a:solidFill>
                <a:latin typeface="Menlo" panose="020B0609030804020204" pitchFamily="49" charset="0"/>
              </a:rPr>
              <a:t>"-</a:t>
            </a:r>
            <a:r>
              <a:rPr lang="pl-PL" sz="1600" dirty="0" err="1">
                <a:solidFill>
                  <a:srgbClr val="CE9178"/>
                </a:solidFill>
                <a:latin typeface="Menlo" panose="020B0609030804020204" pitchFamily="49" charset="0"/>
              </a:rPr>
              <a:t>XX:NativeMemoryTracking</a:t>
            </a:r>
            <a:r>
              <a:rPr lang="pl-PL" sz="1600" dirty="0">
                <a:solidFill>
                  <a:srgbClr val="CE9178"/>
                </a:solidFill>
                <a:latin typeface="Menlo" panose="020B0609030804020204" pitchFamily="49" charset="0"/>
              </a:rPr>
              <a:t>=</a:t>
            </a:r>
            <a:r>
              <a:rPr lang="pl-PL" sz="1600" dirty="0" err="1">
                <a:solidFill>
                  <a:srgbClr val="CE9178"/>
                </a:solidFill>
                <a:latin typeface="Menlo" panose="020B0609030804020204" pitchFamily="49" charset="0"/>
              </a:rPr>
              <a:t>summary</a:t>
            </a:r>
            <a:r>
              <a:rPr lang="pl-PL" sz="16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, \</a:t>
            </a:r>
          </a:p>
          <a:p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1600" dirty="0">
                <a:solidFill>
                  <a:srgbClr val="CE9178"/>
                </a:solidFill>
                <a:latin typeface="Menlo" panose="020B0609030804020204" pitchFamily="49" charset="0"/>
              </a:rPr>
              <a:t>"-</a:t>
            </a:r>
            <a:r>
              <a:rPr lang="pl-PL" sz="1600" dirty="0" err="1">
                <a:solidFill>
                  <a:srgbClr val="CE9178"/>
                </a:solidFill>
                <a:latin typeface="Menlo" panose="020B0609030804020204" pitchFamily="49" charset="0"/>
              </a:rPr>
              <a:t>cp</a:t>
            </a:r>
            <a:r>
              <a:rPr lang="pl-PL" sz="16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pl-PL" sz="1600" dirty="0">
                <a:solidFill>
                  <a:srgbClr val="CE9178"/>
                </a:solidFill>
                <a:latin typeface="Menlo" panose="020B0609030804020204" pitchFamily="49" charset="0"/>
              </a:rPr>
              <a:t>"/</a:t>
            </a:r>
            <a:r>
              <a:rPr lang="pl-PL" sz="1600" dirty="0" err="1">
                <a:solidFill>
                  <a:srgbClr val="CE9178"/>
                </a:solidFill>
                <a:latin typeface="Menlo" panose="020B0609030804020204" pitchFamily="49" charset="0"/>
              </a:rPr>
              <a:t>var</a:t>
            </a:r>
            <a:r>
              <a:rPr lang="pl-PL" sz="1600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pl-PL" sz="1600" dirty="0" err="1">
                <a:solidFill>
                  <a:srgbClr val="CE9178"/>
                </a:solidFill>
                <a:latin typeface="Menlo" panose="020B0609030804020204" pitchFamily="49" charset="0"/>
              </a:rPr>
              <a:t>users-app</a:t>
            </a:r>
            <a:r>
              <a:rPr lang="pl-PL" sz="1600" dirty="0">
                <a:solidFill>
                  <a:srgbClr val="CE9178"/>
                </a:solidFill>
                <a:latin typeface="Menlo" panose="020B0609030804020204" pitchFamily="49" charset="0"/>
              </a:rPr>
              <a:t>:/</a:t>
            </a:r>
            <a:r>
              <a:rPr lang="pl-PL" sz="1600" dirty="0" err="1">
                <a:solidFill>
                  <a:srgbClr val="CE9178"/>
                </a:solidFill>
                <a:latin typeface="Menlo" panose="020B0609030804020204" pitchFamily="49" charset="0"/>
              </a:rPr>
              <a:t>var</a:t>
            </a:r>
            <a:r>
              <a:rPr lang="pl-PL" sz="1600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pl-PL" sz="1600" dirty="0" err="1">
                <a:solidFill>
                  <a:srgbClr val="CE9178"/>
                </a:solidFill>
                <a:latin typeface="Menlo" panose="020B0609030804020204" pitchFamily="49" charset="0"/>
              </a:rPr>
              <a:t>users-app</a:t>
            </a:r>
            <a:r>
              <a:rPr lang="pl-PL" sz="1600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pl-PL" sz="1600" dirty="0" err="1">
                <a:solidFill>
                  <a:srgbClr val="CE9178"/>
                </a:solidFill>
                <a:latin typeface="Menlo" panose="020B0609030804020204" pitchFamily="49" charset="0"/>
              </a:rPr>
              <a:t>lib</a:t>
            </a:r>
            <a:r>
              <a:rPr lang="pl-PL" sz="1600" dirty="0">
                <a:solidFill>
                  <a:srgbClr val="CE9178"/>
                </a:solidFill>
                <a:latin typeface="Menlo" panose="020B0609030804020204" pitchFamily="49" charset="0"/>
              </a:rPr>
              <a:t>/*"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, \</a:t>
            </a:r>
          </a:p>
          <a:p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16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1600" dirty="0" err="1">
                <a:solidFill>
                  <a:srgbClr val="CE9178"/>
                </a:solidFill>
                <a:latin typeface="Menlo" panose="020B0609030804020204" pitchFamily="49" charset="0"/>
              </a:rPr>
              <a:t>com.example.users.UsersApp</a:t>
            </a:r>
            <a:r>
              <a:rPr lang="pl-PL" sz="16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]</a:t>
            </a:r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97221E29-EB73-334C-86D1-11CB571B376F}"/>
              </a:ext>
            </a:extLst>
          </p:cNvPr>
          <p:cNvSpPr/>
          <p:nvPr/>
        </p:nvSpPr>
        <p:spPr>
          <a:xfrm>
            <a:off x="10227499" y="681038"/>
            <a:ext cx="613775" cy="2638360"/>
          </a:xfrm>
          <a:prstGeom prst="rightBrace">
            <a:avLst/>
          </a:prstGeom>
          <a:ln w="793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l-PL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BUILD</a:t>
            </a:r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E86C5A7A-3C60-2B4B-AD8B-2E2464C5CCBE}"/>
              </a:ext>
            </a:extLst>
          </p:cNvPr>
          <p:cNvSpPr/>
          <p:nvPr/>
        </p:nvSpPr>
        <p:spPr>
          <a:xfrm>
            <a:off x="10227498" y="3538603"/>
            <a:ext cx="613775" cy="3144077"/>
          </a:xfrm>
          <a:prstGeom prst="rightBrace">
            <a:avLst/>
          </a:prstGeom>
          <a:ln w="793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l-PL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Run</a:t>
            </a:r>
          </a:p>
        </p:txBody>
      </p:sp>
    </p:spTree>
    <p:extLst>
      <p:ext uri="{BB962C8B-B14F-4D97-AF65-F5344CB8AC3E}">
        <p14:creationId xmlns:p14="http://schemas.microsoft.com/office/powerpoint/2010/main" val="4182648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base">
              <a:buClr>
                <a:schemeClr val="accent1"/>
              </a:buClr>
            </a:pPr>
            <a:endParaRPr lang="pl-PL" sz="3200" dirty="0">
              <a:solidFill>
                <a:schemeClr val="bg1"/>
              </a:solidFill>
            </a:endParaRPr>
          </a:p>
          <a:p>
            <a:pPr fontAlgn="base">
              <a:buClr>
                <a:schemeClr val="accent1"/>
              </a:buClr>
            </a:pPr>
            <a:r>
              <a:rPr lang="pl-PL" sz="3200" dirty="0">
                <a:solidFill>
                  <a:schemeClr val="bg1"/>
                </a:solidFill>
              </a:rPr>
              <a:t>We </a:t>
            </a:r>
            <a:r>
              <a:rPr lang="pl-PL" sz="3200" dirty="0" err="1">
                <a:solidFill>
                  <a:schemeClr val="bg1"/>
                </a:solidFill>
              </a:rPr>
              <a:t>don’t</a:t>
            </a:r>
            <a:r>
              <a:rPr lang="pl-PL" sz="3200" dirty="0">
                <a:solidFill>
                  <a:schemeClr val="bg1"/>
                </a:solidFill>
              </a:rPr>
              <a:t> </a:t>
            </a:r>
            <a:r>
              <a:rPr lang="pl-PL" sz="3200" dirty="0" err="1">
                <a:solidFill>
                  <a:schemeClr val="bg1"/>
                </a:solidFill>
              </a:rPr>
              <a:t>need</a:t>
            </a:r>
            <a:r>
              <a:rPr lang="pl-PL" sz="3200" dirty="0">
                <a:solidFill>
                  <a:schemeClr val="bg1"/>
                </a:solidFill>
              </a:rPr>
              <a:t> to </a:t>
            </a:r>
            <a:r>
              <a:rPr lang="pl-PL" sz="3200" dirty="0" err="1">
                <a:solidFill>
                  <a:schemeClr val="bg1"/>
                </a:solidFill>
              </a:rPr>
              <a:t>send</a:t>
            </a:r>
            <a:r>
              <a:rPr lang="pl-PL" sz="3200" dirty="0">
                <a:solidFill>
                  <a:schemeClr val="bg1"/>
                </a:solidFill>
              </a:rPr>
              <a:t> </a:t>
            </a:r>
            <a:r>
              <a:rPr lang="pl-PL" sz="3200" dirty="0" err="1">
                <a:solidFill>
                  <a:schemeClr val="bg1"/>
                </a:solidFill>
              </a:rPr>
              <a:t>all</a:t>
            </a:r>
            <a:r>
              <a:rPr lang="pl-PL" sz="3200" dirty="0">
                <a:solidFill>
                  <a:schemeClr val="bg1"/>
                </a:solidFill>
              </a:rPr>
              <a:t> </a:t>
            </a:r>
            <a:r>
              <a:rPr lang="pl-PL" sz="3200" dirty="0" err="1">
                <a:solidFill>
                  <a:schemeClr val="bg1"/>
                </a:solidFill>
              </a:rPr>
              <a:t>deps</a:t>
            </a:r>
            <a:r>
              <a:rPr lang="pl-PL" sz="3200" dirty="0">
                <a:solidFill>
                  <a:schemeClr val="bg1"/>
                </a:solidFill>
              </a:rPr>
              <a:t> to </a:t>
            </a:r>
            <a:r>
              <a:rPr lang="pl-PL" sz="3200" dirty="0" err="1">
                <a:solidFill>
                  <a:schemeClr val="bg1"/>
                </a:solidFill>
              </a:rPr>
              <a:t>docker</a:t>
            </a:r>
            <a:r>
              <a:rPr lang="pl-PL" sz="3200" dirty="0">
                <a:solidFill>
                  <a:schemeClr val="bg1"/>
                </a:solidFill>
              </a:rPr>
              <a:t> proces </a:t>
            </a:r>
            <a:r>
              <a:rPr lang="pl-PL" sz="3200" dirty="0" err="1">
                <a:solidFill>
                  <a:schemeClr val="bg1"/>
                </a:solidFill>
              </a:rPr>
              <a:t>only</a:t>
            </a:r>
            <a:r>
              <a:rPr lang="pl-PL" sz="3200" dirty="0">
                <a:solidFill>
                  <a:schemeClr val="bg1"/>
                </a:solidFill>
              </a:rPr>
              <a:t> </a:t>
            </a:r>
            <a:r>
              <a:rPr lang="pl-PL" sz="3200" dirty="0" err="1">
                <a:solidFill>
                  <a:schemeClr val="bg1"/>
                </a:solidFill>
              </a:rPr>
              <a:t>src</a:t>
            </a:r>
            <a:endParaRPr lang="pl-PL" sz="3200" dirty="0">
              <a:solidFill>
                <a:schemeClr val="bg1"/>
              </a:solidFill>
            </a:endParaRPr>
          </a:p>
          <a:p>
            <a:pPr fontAlgn="base">
              <a:buClr>
                <a:schemeClr val="accent1"/>
              </a:buClr>
            </a:pPr>
            <a:r>
              <a:rPr lang="pl-PL" sz="3200" dirty="0" err="1">
                <a:solidFill>
                  <a:schemeClr val="bg1"/>
                </a:solidFill>
              </a:rPr>
              <a:t>All</a:t>
            </a:r>
            <a:r>
              <a:rPr lang="pl-PL" sz="3200" dirty="0">
                <a:solidFill>
                  <a:schemeClr val="bg1"/>
                </a:solidFill>
              </a:rPr>
              <a:t> </a:t>
            </a:r>
            <a:r>
              <a:rPr lang="pl-PL" sz="3200" dirty="0" err="1">
                <a:solidFill>
                  <a:schemeClr val="bg1"/>
                </a:solidFill>
              </a:rPr>
              <a:t>deps</a:t>
            </a:r>
            <a:r>
              <a:rPr lang="pl-PL" sz="3200" dirty="0">
                <a:solidFill>
                  <a:schemeClr val="bg1"/>
                </a:solidFill>
              </a:rPr>
              <a:t> </a:t>
            </a:r>
            <a:r>
              <a:rPr lang="pl-PL" sz="3200" dirty="0" err="1">
                <a:solidFill>
                  <a:schemeClr val="bg1"/>
                </a:solidFill>
              </a:rPr>
              <a:t>are</a:t>
            </a:r>
            <a:r>
              <a:rPr lang="pl-PL" sz="3200" dirty="0">
                <a:solidFill>
                  <a:schemeClr val="bg1"/>
                </a:solidFill>
              </a:rPr>
              <a:t> </a:t>
            </a:r>
            <a:r>
              <a:rPr lang="pl-PL" sz="3200" dirty="0" err="1">
                <a:solidFill>
                  <a:schemeClr val="bg1"/>
                </a:solidFill>
              </a:rPr>
              <a:t>cached</a:t>
            </a:r>
            <a:r>
              <a:rPr lang="pl-PL" sz="3200" dirty="0">
                <a:solidFill>
                  <a:schemeClr val="bg1"/>
                </a:solidFill>
              </a:rPr>
              <a:t> by Docker</a:t>
            </a:r>
          </a:p>
          <a:p>
            <a:pPr fontAlgn="base">
              <a:buClr>
                <a:schemeClr val="accent1"/>
              </a:buClr>
            </a:pPr>
            <a:r>
              <a:rPr lang="pl-PL" sz="3200" dirty="0" err="1">
                <a:solidFill>
                  <a:schemeClr val="bg1"/>
                </a:solidFill>
              </a:rPr>
              <a:t>Builds</a:t>
            </a:r>
            <a:r>
              <a:rPr lang="pl-PL" sz="3200" dirty="0">
                <a:solidFill>
                  <a:schemeClr val="bg1"/>
                </a:solidFill>
              </a:rPr>
              <a:t> </a:t>
            </a:r>
            <a:r>
              <a:rPr lang="pl-PL" sz="3200" dirty="0" err="1">
                <a:solidFill>
                  <a:schemeClr val="bg1"/>
                </a:solidFill>
              </a:rPr>
              <a:t>are</a:t>
            </a:r>
            <a:r>
              <a:rPr lang="pl-PL" sz="3200" dirty="0">
                <a:solidFill>
                  <a:schemeClr val="bg1"/>
                </a:solidFill>
              </a:rPr>
              <a:t> </a:t>
            </a:r>
            <a:r>
              <a:rPr lang="pl-PL" sz="3200" dirty="0" err="1">
                <a:solidFill>
                  <a:schemeClr val="bg1"/>
                </a:solidFill>
              </a:rPr>
              <a:t>reproducible</a:t>
            </a:r>
            <a:r>
              <a:rPr lang="pl-PL" sz="3200" dirty="0">
                <a:solidFill>
                  <a:schemeClr val="bg1"/>
                </a:solidFill>
              </a:rPr>
              <a:t> and </a:t>
            </a:r>
            <a:r>
              <a:rPr lang="pl-PL" sz="3200" dirty="0" err="1">
                <a:solidFill>
                  <a:schemeClr val="bg1"/>
                </a:solidFill>
              </a:rPr>
              <a:t>they</a:t>
            </a:r>
            <a:r>
              <a:rPr lang="pl-PL" sz="3200" dirty="0">
                <a:solidFill>
                  <a:schemeClr val="bg1"/>
                </a:solidFill>
              </a:rPr>
              <a:t> do not </a:t>
            </a:r>
            <a:r>
              <a:rPr lang="pl-PL" sz="3200" dirty="0" err="1">
                <a:solidFill>
                  <a:schemeClr val="bg1"/>
                </a:solidFill>
              </a:rPr>
              <a:t>depends</a:t>
            </a:r>
            <a:r>
              <a:rPr lang="pl-PL" sz="3200" dirty="0">
                <a:solidFill>
                  <a:schemeClr val="bg1"/>
                </a:solidFill>
              </a:rPr>
              <a:t> on VM </a:t>
            </a:r>
            <a:r>
              <a:rPr lang="pl-PL" sz="3200" dirty="0" err="1">
                <a:solidFill>
                  <a:schemeClr val="bg1"/>
                </a:solidFill>
              </a:rPr>
              <a:t>where</a:t>
            </a:r>
            <a:r>
              <a:rPr lang="pl-PL" sz="3200" dirty="0">
                <a:solidFill>
                  <a:schemeClr val="bg1"/>
                </a:solidFill>
              </a:rPr>
              <a:t> </a:t>
            </a:r>
            <a:r>
              <a:rPr lang="pl-PL" sz="3200" dirty="0" err="1">
                <a:solidFill>
                  <a:schemeClr val="bg1"/>
                </a:solidFill>
              </a:rPr>
              <a:t>build</a:t>
            </a:r>
            <a:r>
              <a:rPr lang="pl-PL" sz="3200" dirty="0">
                <a:solidFill>
                  <a:schemeClr val="bg1"/>
                </a:solidFill>
              </a:rPr>
              <a:t> </a:t>
            </a:r>
            <a:r>
              <a:rPr lang="pl-PL" sz="3200" dirty="0" err="1">
                <a:solidFill>
                  <a:schemeClr val="bg1"/>
                </a:solidFill>
              </a:rPr>
              <a:t>phase</a:t>
            </a:r>
            <a:r>
              <a:rPr lang="pl-PL" sz="3200" dirty="0">
                <a:solidFill>
                  <a:schemeClr val="bg1"/>
                </a:solidFill>
              </a:rPr>
              <a:t> </a:t>
            </a:r>
            <a:r>
              <a:rPr lang="pl-PL" sz="3200" dirty="0" err="1">
                <a:solidFill>
                  <a:schemeClr val="bg1"/>
                </a:solidFill>
              </a:rPr>
              <a:t>is</a:t>
            </a:r>
            <a:r>
              <a:rPr lang="pl-PL" sz="3200" dirty="0">
                <a:solidFill>
                  <a:schemeClr val="bg1"/>
                </a:solidFill>
              </a:rPr>
              <a:t> run</a:t>
            </a:r>
          </a:p>
          <a:p>
            <a:pPr>
              <a:buClr>
                <a:schemeClr val="accent1"/>
              </a:buClr>
            </a:pPr>
            <a:endParaRPr lang="en-US" sz="3200" dirty="0">
              <a:solidFill>
                <a:schemeClr val="bg1"/>
              </a:solidFill>
              <a:ea typeface="Roboto" panose="02000000000000000000" pitchFamily="2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solidFill>
                  <a:schemeClr val="bg1"/>
                </a:solidFill>
                <a:ea typeface="Roboto" panose="02000000000000000000" pitchFamily="2" charset="0"/>
              </a:rPr>
              <a:t>Pros of </a:t>
            </a:r>
            <a:r>
              <a:rPr lang="pl-PL" dirty="0" err="1">
                <a:solidFill>
                  <a:schemeClr val="bg1"/>
                </a:solidFill>
                <a:ea typeface="Roboto" panose="02000000000000000000" pitchFamily="2" charset="0"/>
              </a:rPr>
              <a:t>Unpacking</a:t>
            </a:r>
            <a:r>
              <a:rPr lang="pl-PL" dirty="0">
                <a:solidFill>
                  <a:schemeClr val="bg1"/>
                </a:solidFill>
                <a:ea typeface="Roboto" panose="02000000000000000000" pitchFamily="2" charset="0"/>
              </a:rPr>
              <a:t> JAR</a:t>
            </a:r>
          </a:p>
        </p:txBody>
      </p:sp>
    </p:spTree>
    <p:extLst>
      <p:ext uri="{BB962C8B-B14F-4D97-AF65-F5344CB8AC3E}">
        <p14:creationId xmlns:p14="http://schemas.microsoft.com/office/powerpoint/2010/main" val="2940499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EB8E4C-0CAD-5347-8D35-ABE0BA49EBE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9781" b="5949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B55E30-27AE-5A48-8C08-DED19B259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122362"/>
            <a:ext cx="12191979" cy="2900518"/>
          </a:xfrm>
        </p:spPr>
        <p:txBody>
          <a:bodyPr>
            <a:normAutofit/>
          </a:bodyPr>
          <a:lstStyle/>
          <a:p>
            <a:r>
              <a:rPr lang="pl-PL" sz="4800" dirty="0" err="1">
                <a:solidFill>
                  <a:srgbClr val="FFFFFF"/>
                </a:solidFill>
                <a:ea typeface="Roboto" panose="02000000000000000000" pitchFamily="2" charset="0"/>
                <a:cs typeface="Calibri" panose="020F0502020204030204" pitchFamily="34" charset="0"/>
              </a:rPr>
              <a:t>github.com</a:t>
            </a:r>
            <a:r>
              <a:rPr lang="pl-PL" sz="4800" dirty="0">
                <a:solidFill>
                  <a:srgbClr val="FFFFFF"/>
                </a:solidFill>
                <a:ea typeface="Roboto" panose="02000000000000000000" pitchFamily="2" charset="0"/>
                <a:cs typeface="Calibri" panose="020F0502020204030204" pitchFamily="34" charset="0"/>
              </a:rPr>
              <a:t>/</a:t>
            </a:r>
            <a:r>
              <a:rPr lang="pl-PL" sz="4800" dirty="0" err="1">
                <a:solidFill>
                  <a:srgbClr val="FFFFFF"/>
                </a:solidFill>
                <a:ea typeface="Roboto" panose="02000000000000000000" pitchFamily="2" charset="0"/>
                <a:cs typeface="Calibri" panose="020F0502020204030204" pitchFamily="34" charset="0"/>
              </a:rPr>
              <a:t>mateuszdyminski</a:t>
            </a:r>
            <a:r>
              <a:rPr lang="pl-PL" sz="4800" dirty="0">
                <a:solidFill>
                  <a:srgbClr val="FFFFFF"/>
                </a:solidFill>
                <a:ea typeface="Roboto" panose="02000000000000000000" pitchFamily="2" charset="0"/>
                <a:cs typeface="Calibri" panose="020F0502020204030204" pitchFamily="34" charset="0"/>
              </a:rPr>
              <a:t>/</a:t>
            </a:r>
            <a:r>
              <a:rPr lang="pl-PL" sz="4800" dirty="0" err="1">
                <a:solidFill>
                  <a:srgbClr val="FFFFFF"/>
                </a:solidFill>
                <a:ea typeface="Roboto" panose="02000000000000000000" pitchFamily="2" charset="0"/>
                <a:cs typeface="Calibri" panose="020F0502020204030204" pitchFamily="34" charset="0"/>
              </a:rPr>
              <a:t>java</a:t>
            </a:r>
            <a:r>
              <a:rPr lang="pl-PL" sz="4800" dirty="0">
                <a:solidFill>
                  <a:srgbClr val="FFFFFF"/>
                </a:solidFill>
                <a:ea typeface="Roboto" panose="02000000000000000000" pitchFamily="2" charset="0"/>
                <a:cs typeface="Calibri" panose="020F0502020204030204" pitchFamily="34" charset="0"/>
              </a:rPr>
              <a:t>-in-</a:t>
            </a:r>
            <a:r>
              <a:rPr lang="pl-PL" sz="4800" dirty="0" err="1">
                <a:solidFill>
                  <a:srgbClr val="FFFFFF"/>
                </a:solidFill>
                <a:ea typeface="Roboto" panose="02000000000000000000" pitchFamily="2" charset="0"/>
                <a:cs typeface="Calibri" panose="020F0502020204030204" pitchFamily="34" charset="0"/>
              </a:rPr>
              <a:t>container</a:t>
            </a:r>
            <a:endParaRPr lang="pl-PL" sz="4800" dirty="0">
              <a:solidFill>
                <a:srgbClr val="FFFFFF"/>
              </a:solidFill>
              <a:ea typeface="Roboto" panose="02000000000000000000" pitchFamily="2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75517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4E58A4-ACFE-8446-9B7D-F77233ECBC6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4768" b="3414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B55E30-27AE-5A48-8C08-DED19B259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pl-PL" dirty="0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Java </a:t>
            </a:r>
            <a:r>
              <a:rPr lang="pl-PL" dirty="0" err="1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Ergonomics</a:t>
            </a:r>
            <a:endParaRPr lang="pl-PL" dirty="0">
              <a:solidFill>
                <a:srgbClr val="FFFFFF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82525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pl-PL" sz="4400" dirty="0">
                <a:solidFill>
                  <a:schemeClr val="bg1"/>
                </a:solidFill>
              </a:rPr>
              <a:t>The JVM </a:t>
            </a:r>
            <a:r>
              <a:rPr lang="pl-PL" sz="4400" dirty="0" err="1">
                <a:solidFill>
                  <a:schemeClr val="bg1"/>
                </a:solidFill>
              </a:rPr>
              <a:t>has</a:t>
            </a:r>
            <a:r>
              <a:rPr lang="pl-PL" sz="4400" dirty="0">
                <a:solidFill>
                  <a:schemeClr val="bg1"/>
                </a:solidFill>
              </a:rPr>
              <a:t> </a:t>
            </a:r>
            <a:r>
              <a:rPr lang="pl-PL" sz="4400" dirty="0" err="1">
                <a:solidFill>
                  <a:schemeClr val="bg1"/>
                </a:solidFill>
              </a:rPr>
              <a:t>plenty</a:t>
            </a:r>
            <a:r>
              <a:rPr lang="pl-PL" sz="4400" dirty="0">
                <a:solidFill>
                  <a:schemeClr val="bg1"/>
                </a:solidFill>
              </a:rPr>
              <a:t> of </a:t>
            </a:r>
            <a:r>
              <a:rPr lang="pl-PL" sz="4400" dirty="0" err="1">
                <a:solidFill>
                  <a:schemeClr val="bg1"/>
                </a:solidFill>
              </a:rPr>
              <a:t>ergonomics</a:t>
            </a:r>
            <a:r>
              <a:rPr lang="pl-PL" sz="4400" dirty="0">
                <a:solidFill>
                  <a:schemeClr val="bg1"/>
                </a:solidFill>
              </a:rPr>
              <a:t> </a:t>
            </a:r>
            <a:r>
              <a:rPr lang="pl-PL" sz="4400" dirty="0" err="1">
                <a:solidFill>
                  <a:schemeClr val="bg1"/>
                </a:solidFill>
              </a:rPr>
              <a:t>which</a:t>
            </a:r>
            <a:r>
              <a:rPr lang="pl-PL" sz="4400" dirty="0">
                <a:solidFill>
                  <a:schemeClr val="bg1"/>
                </a:solidFill>
              </a:rPr>
              <a:t> </a:t>
            </a:r>
            <a:r>
              <a:rPr lang="pl-PL" sz="4400" dirty="0" err="1">
                <a:solidFill>
                  <a:schemeClr val="bg1"/>
                </a:solidFill>
              </a:rPr>
              <a:t>are</a:t>
            </a:r>
            <a:r>
              <a:rPr lang="pl-PL" sz="4400" dirty="0">
                <a:solidFill>
                  <a:schemeClr val="bg1"/>
                </a:solidFill>
              </a:rPr>
              <a:t> </a:t>
            </a:r>
            <a:r>
              <a:rPr lang="pl-PL" sz="4400" dirty="0" err="1">
                <a:solidFill>
                  <a:schemeClr val="bg1"/>
                </a:solidFill>
              </a:rPr>
              <a:t>based</a:t>
            </a:r>
            <a:r>
              <a:rPr lang="pl-PL" sz="4400" dirty="0">
                <a:solidFill>
                  <a:schemeClr val="bg1"/>
                </a:solidFill>
              </a:rPr>
              <a:t> on the </a:t>
            </a:r>
            <a:r>
              <a:rPr lang="pl-PL" sz="4400" dirty="0" err="1">
                <a:solidFill>
                  <a:schemeClr val="bg1"/>
                </a:solidFill>
              </a:rPr>
              <a:t>underlying</a:t>
            </a:r>
            <a:r>
              <a:rPr lang="pl-PL" sz="4400" dirty="0">
                <a:solidFill>
                  <a:schemeClr val="bg1"/>
                </a:solidFill>
              </a:rPr>
              <a:t> system</a:t>
            </a:r>
          </a:p>
          <a:p>
            <a:pPr lvl="1" fontAlgn="base"/>
            <a:r>
              <a:rPr lang="pl-PL" sz="4000" dirty="0">
                <a:solidFill>
                  <a:schemeClr val="bg1"/>
                </a:solidFill>
              </a:rPr>
              <a:t>Memory</a:t>
            </a:r>
          </a:p>
          <a:p>
            <a:pPr lvl="1" fontAlgn="base"/>
            <a:r>
              <a:rPr lang="pl-PL" sz="4000" dirty="0" err="1">
                <a:solidFill>
                  <a:schemeClr val="bg1"/>
                </a:solidFill>
              </a:rPr>
              <a:t>CPUs</a:t>
            </a:r>
            <a:endParaRPr lang="pl-PL" sz="4000" dirty="0">
              <a:solidFill>
                <a:schemeClr val="bg1"/>
              </a:solidFill>
            </a:endParaRPr>
          </a:p>
          <a:p>
            <a:pPr lvl="1" fontAlgn="base"/>
            <a:r>
              <a:rPr lang="pl-PL" sz="4000" dirty="0" err="1">
                <a:solidFill>
                  <a:schemeClr val="bg1"/>
                </a:solidFill>
              </a:rPr>
              <a:t>Exact</a:t>
            </a:r>
            <a:r>
              <a:rPr lang="pl-PL" sz="4000" dirty="0">
                <a:solidFill>
                  <a:schemeClr val="bg1"/>
                </a:solidFill>
              </a:rPr>
              <a:t> CPU model</a:t>
            </a:r>
          </a:p>
          <a:p>
            <a:pPr lvl="1" fontAlgn="base"/>
            <a:r>
              <a:rPr lang="pl-PL" sz="4000" dirty="0" err="1">
                <a:solidFill>
                  <a:schemeClr val="bg1"/>
                </a:solidFill>
              </a:rPr>
              <a:t>Garbage</a:t>
            </a:r>
            <a:r>
              <a:rPr lang="pl-PL" sz="4000" dirty="0">
                <a:solidFill>
                  <a:schemeClr val="bg1"/>
                </a:solidFill>
              </a:rPr>
              <a:t> </a:t>
            </a:r>
            <a:r>
              <a:rPr lang="pl-PL" sz="4000" dirty="0" err="1">
                <a:solidFill>
                  <a:schemeClr val="bg1"/>
                </a:solidFill>
              </a:rPr>
              <a:t>collector</a:t>
            </a:r>
            <a:endParaRPr lang="pl-PL" sz="4000" dirty="0">
              <a:solidFill>
                <a:schemeClr val="bg1"/>
              </a:solidFill>
            </a:endParaRPr>
          </a:p>
          <a:p>
            <a:pPr lvl="1" fontAlgn="base"/>
            <a:r>
              <a:rPr lang="pl-PL" sz="4000" dirty="0">
                <a:solidFill>
                  <a:schemeClr val="bg1"/>
                </a:solidFill>
              </a:rPr>
              <a:t>JIT </a:t>
            </a:r>
            <a:r>
              <a:rPr lang="pl-PL" sz="4000" dirty="0" err="1">
                <a:solidFill>
                  <a:schemeClr val="bg1"/>
                </a:solidFill>
              </a:rPr>
              <a:t>Optimizations</a:t>
            </a:r>
            <a:br>
              <a:rPr lang="pl-PL" sz="3200" dirty="0">
                <a:solidFill>
                  <a:schemeClr val="bg1"/>
                </a:solidFill>
              </a:rPr>
            </a:br>
            <a:endParaRPr lang="pl-PL" sz="32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pl-PL" sz="34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Your</a:t>
            </a:r>
            <a:r>
              <a:rPr lang="pl-PL" sz="3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l-PL" sz="34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friends</a:t>
            </a:r>
            <a:r>
              <a:rPr lang="pl-PL" sz="3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</a:p>
          <a:p>
            <a:pPr lvl="1"/>
            <a:r>
              <a:rPr lang="pl-PL" sz="3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-XX:+</a:t>
            </a:r>
            <a:r>
              <a:rPr lang="pl-PL" sz="30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PrintFlagsFinal</a:t>
            </a:r>
            <a:r>
              <a:rPr lang="pl-PL" sz="3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lvl="1"/>
            <a:r>
              <a:rPr lang="pl-PL" sz="3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-XX:+</a:t>
            </a:r>
            <a:r>
              <a:rPr lang="pl-PL" sz="30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PrintGCDetails</a:t>
            </a:r>
            <a:r>
              <a:rPr lang="pl-PL" sz="3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lvl="1"/>
            <a:r>
              <a:rPr lang="pl-PL" sz="3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</a:t>
            </a:r>
            <a:r>
              <a:rPr lang="pl-PL" sz="30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XshowSettings:VM</a:t>
            </a:r>
            <a:r>
              <a:rPr lang="pl-PL" sz="3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lvl="1"/>
            <a:r>
              <a:rPr lang="pl-PL" sz="3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</a:t>
            </a:r>
            <a:r>
              <a:rPr lang="pl-PL" sz="30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XX:NativeMemoryTracking</a:t>
            </a:r>
            <a:r>
              <a:rPr lang="pl-PL" sz="3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=</a:t>
            </a:r>
            <a:r>
              <a:rPr lang="pl-PL" sz="30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summary</a:t>
            </a:r>
            <a:br>
              <a:rPr lang="pl-PL" sz="2800" dirty="0">
                <a:solidFill>
                  <a:schemeClr val="bg1"/>
                </a:solidFill>
              </a:rPr>
            </a:br>
            <a:endParaRPr lang="pl-PL" sz="2800" dirty="0">
              <a:solidFill>
                <a:schemeClr val="bg1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solidFill>
                  <a:schemeClr val="bg1"/>
                </a:solidFill>
                <a:ea typeface="Roboto" panose="02000000000000000000" pitchFamily="2" charset="0"/>
              </a:rPr>
              <a:t>Java </a:t>
            </a:r>
            <a:r>
              <a:rPr lang="pl-PL" dirty="0" err="1">
                <a:solidFill>
                  <a:schemeClr val="bg1"/>
                </a:solidFill>
                <a:ea typeface="Roboto" panose="02000000000000000000" pitchFamily="2" charset="0"/>
              </a:rPr>
              <a:t>Ergonomics</a:t>
            </a:r>
            <a:endParaRPr lang="pl-PL" dirty="0">
              <a:solidFill>
                <a:schemeClr val="bg1"/>
              </a:solidFill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55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01F462-650F-CD47-9C27-9D8109D40F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4122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B55E30-27AE-5A48-8C08-DED19B259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pl-PL">
                <a:solidFill>
                  <a:srgbClr val="FFFFFF"/>
                </a:solidFill>
              </a:rPr>
              <a:t>Java 8u121 and before</a:t>
            </a:r>
            <a:endParaRPr lang="pl-PL">
              <a:solidFill>
                <a:srgbClr val="FFFFFF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15457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342D0C-C08C-5C4F-976F-610C265C91F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B55E30-27AE-5A48-8C08-DED19B259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pl-PL" dirty="0" err="1">
                <a:solidFill>
                  <a:srgbClr val="FFFFFF"/>
                </a:solidFill>
              </a:rPr>
              <a:t>There</a:t>
            </a:r>
            <a:r>
              <a:rPr lang="pl-PL" dirty="0">
                <a:solidFill>
                  <a:srgbClr val="FFFFFF"/>
                </a:solidFill>
              </a:rPr>
              <a:t> </a:t>
            </a:r>
            <a:r>
              <a:rPr lang="pl-PL" dirty="0" err="1">
                <a:solidFill>
                  <a:srgbClr val="FFFFFF"/>
                </a:solidFill>
              </a:rPr>
              <a:t>is</a:t>
            </a:r>
            <a:r>
              <a:rPr lang="pl-PL" dirty="0">
                <a:solidFill>
                  <a:srgbClr val="FFFFFF"/>
                </a:solidFill>
              </a:rPr>
              <a:t> a </a:t>
            </a:r>
            <a:r>
              <a:rPr lang="pl-PL" dirty="0" err="1">
                <a:solidFill>
                  <a:srgbClr val="FFFFFF"/>
                </a:solidFill>
              </a:rPr>
              <a:t>hope</a:t>
            </a:r>
            <a:r>
              <a:rPr lang="pl-PL" dirty="0">
                <a:solidFill>
                  <a:srgbClr val="FFFFFF"/>
                </a:solidFill>
              </a:rPr>
              <a:t>…</a:t>
            </a:r>
            <a:endParaRPr lang="pl-PL" dirty="0">
              <a:solidFill>
                <a:srgbClr val="FFFFFF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2735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8222"/>
            <a:ext cx="10515600" cy="551304"/>
          </a:xfrm>
        </p:spPr>
        <p:txBody>
          <a:bodyPr>
            <a:normAutofit fontScale="90000"/>
          </a:bodyPr>
          <a:lstStyle/>
          <a:p>
            <a:r>
              <a:rPr lang="pl-PL" dirty="0">
                <a:solidFill>
                  <a:schemeClr val="bg1"/>
                </a:solidFill>
                <a:ea typeface="Roboto" panose="02000000000000000000" pitchFamily="2" charset="0"/>
              </a:rPr>
              <a:t>Fabric8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62CEDB-7401-DD41-B0DA-21222702B67C}"/>
              </a:ext>
            </a:extLst>
          </p:cNvPr>
          <p:cNvSpPr txBox="1"/>
          <p:nvPr/>
        </p:nvSpPr>
        <p:spPr>
          <a:xfrm>
            <a:off x="838199" y="597397"/>
            <a:ext cx="10515599" cy="6001643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sz="1200" dirty="0">
                <a:solidFill>
                  <a:srgbClr val="6A9955"/>
                </a:solidFill>
                <a:latin typeface="Menlo" panose="020B0609030804020204" pitchFamily="49" charset="0"/>
              </a:rPr>
              <a:t># </a:t>
            </a:r>
            <a:r>
              <a:rPr lang="pl-PL" sz="1200" dirty="0" err="1">
                <a:solidFill>
                  <a:srgbClr val="6A9955"/>
                </a:solidFill>
                <a:latin typeface="Menlo" panose="020B0609030804020204" pitchFamily="49" charset="0"/>
              </a:rPr>
              <a:t>Based</a:t>
            </a:r>
            <a:r>
              <a:rPr lang="pl-PL" sz="1200" dirty="0">
                <a:solidFill>
                  <a:srgbClr val="6A9955"/>
                </a:solidFill>
                <a:latin typeface="Menlo" panose="020B0609030804020204" pitchFamily="49" charset="0"/>
              </a:rPr>
              <a:t> on the </a:t>
            </a:r>
            <a:r>
              <a:rPr lang="pl-PL" sz="1200" dirty="0" err="1">
                <a:solidFill>
                  <a:srgbClr val="6A9955"/>
                </a:solidFill>
                <a:latin typeface="Menlo" panose="020B0609030804020204" pitchFamily="49" charset="0"/>
              </a:rPr>
              <a:t>cgroup</a:t>
            </a:r>
            <a:r>
              <a:rPr lang="pl-PL" sz="1200" dirty="0">
                <a:solidFill>
                  <a:srgbClr val="6A9955"/>
                </a:solidFill>
                <a:latin typeface="Menlo" panose="020B0609030804020204" pitchFamily="49" charset="0"/>
              </a:rPr>
              <a:t> </a:t>
            </a:r>
            <a:r>
              <a:rPr lang="pl-PL" sz="1200" dirty="0" err="1">
                <a:solidFill>
                  <a:srgbClr val="6A9955"/>
                </a:solidFill>
                <a:latin typeface="Menlo" panose="020B0609030804020204" pitchFamily="49" charset="0"/>
              </a:rPr>
              <a:t>limits</a:t>
            </a:r>
            <a:r>
              <a:rPr lang="pl-PL" sz="1200" dirty="0">
                <a:solidFill>
                  <a:srgbClr val="6A9955"/>
                </a:solidFill>
                <a:latin typeface="Menlo" panose="020B0609030804020204" pitchFamily="49" charset="0"/>
              </a:rPr>
              <a:t>, </a:t>
            </a:r>
            <a:r>
              <a:rPr lang="pl-PL" sz="1200" dirty="0" err="1">
                <a:solidFill>
                  <a:srgbClr val="6A9955"/>
                </a:solidFill>
                <a:latin typeface="Menlo" panose="020B0609030804020204" pitchFamily="49" charset="0"/>
              </a:rPr>
              <a:t>figure</a:t>
            </a:r>
            <a:r>
              <a:rPr lang="pl-PL" sz="1200" dirty="0">
                <a:solidFill>
                  <a:srgbClr val="6A9955"/>
                </a:solidFill>
                <a:latin typeface="Menlo" panose="020B0609030804020204" pitchFamily="49" charset="0"/>
              </a:rPr>
              <a:t> out the max </a:t>
            </a:r>
            <a:r>
              <a:rPr lang="pl-PL" sz="1200" dirty="0" err="1">
                <a:solidFill>
                  <a:srgbClr val="6A9955"/>
                </a:solidFill>
                <a:latin typeface="Menlo" panose="020B0609030804020204" pitchFamily="49" charset="0"/>
              </a:rPr>
              <a:t>number</a:t>
            </a:r>
            <a:r>
              <a:rPr lang="pl-PL" sz="1200" dirty="0">
                <a:solidFill>
                  <a:srgbClr val="6A9955"/>
                </a:solidFill>
                <a:latin typeface="Menlo" panose="020B0609030804020204" pitchFamily="49" charset="0"/>
              </a:rPr>
              <a:t> of </a:t>
            </a:r>
            <a:r>
              <a:rPr lang="pl-PL" sz="1200" dirty="0" err="1">
                <a:solidFill>
                  <a:srgbClr val="6A9955"/>
                </a:solidFill>
                <a:latin typeface="Menlo" panose="020B0609030804020204" pitchFamily="49" charset="0"/>
              </a:rPr>
              <a:t>core</a:t>
            </a:r>
            <a:r>
              <a:rPr lang="pl-PL" sz="1200" dirty="0">
                <a:solidFill>
                  <a:srgbClr val="6A9955"/>
                </a:solidFill>
                <a:latin typeface="Menlo" panose="020B0609030804020204" pitchFamily="49" charset="0"/>
              </a:rPr>
              <a:t> we </a:t>
            </a:r>
            <a:r>
              <a:rPr lang="pl-PL" sz="1200" dirty="0" err="1">
                <a:solidFill>
                  <a:srgbClr val="6A9955"/>
                </a:solidFill>
                <a:latin typeface="Menlo" panose="020B0609030804020204" pitchFamily="49" charset="0"/>
              </a:rPr>
              <a:t>should</a:t>
            </a:r>
            <a:r>
              <a:rPr lang="pl-PL" sz="1200" dirty="0">
                <a:solidFill>
                  <a:srgbClr val="6A9955"/>
                </a:solidFill>
                <a:latin typeface="Menlo" panose="020B0609030804020204" pitchFamily="49" charset="0"/>
              </a:rPr>
              <a:t> </a:t>
            </a:r>
            <a:r>
              <a:rPr lang="pl-PL" sz="1200" dirty="0" err="1">
                <a:solidFill>
                  <a:srgbClr val="6A9955"/>
                </a:solidFill>
                <a:latin typeface="Menlo" panose="020B0609030804020204" pitchFamily="49" charset="0"/>
              </a:rPr>
              <a:t>utilize</a:t>
            </a:r>
            <a:endParaRPr lang="pl-PL" sz="1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1200" dirty="0" err="1">
                <a:solidFill>
                  <a:srgbClr val="DCDCAA"/>
                </a:solidFill>
                <a:latin typeface="Menlo" panose="020B0609030804020204" pitchFamily="49" charset="0"/>
              </a:rPr>
              <a:t>core_limit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() {</a:t>
            </a:r>
          </a:p>
          <a:p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pl-PL" sz="1200" dirty="0" err="1">
                <a:solidFill>
                  <a:srgbClr val="569CD6"/>
                </a:solidFill>
                <a:latin typeface="Menlo" panose="020B0609030804020204" pitchFamily="49" charset="0"/>
              </a:rPr>
              <a:t>local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pl-PL" sz="1200" dirty="0" err="1">
                <a:solidFill>
                  <a:srgbClr val="D4D4D4"/>
                </a:solidFill>
                <a:latin typeface="Menlo" panose="020B0609030804020204" pitchFamily="49" charset="0"/>
              </a:rPr>
              <a:t>cpu_period_file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=</a:t>
            </a:r>
            <a:r>
              <a:rPr lang="pl-PL" sz="1200" dirty="0">
                <a:solidFill>
                  <a:srgbClr val="CE9178"/>
                </a:solidFill>
                <a:latin typeface="Menlo" panose="020B0609030804020204" pitchFamily="49" charset="0"/>
              </a:rPr>
              <a:t>"/</a:t>
            </a:r>
            <a:r>
              <a:rPr lang="pl-PL" sz="1200" dirty="0" err="1">
                <a:solidFill>
                  <a:srgbClr val="CE9178"/>
                </a:solidFill>
                <a:latin typeface="Menlo" panose="020B0609030804020204" pitchFamily="49" charset="0"/>
              </a:rPr>
              <a:t>sys</a:t>
            </a:r>
            <a:r>
              <a:rPr lang="pl-PL" sz="1200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pl-PL" sz="1200" dirty="0" err="1">
                <a:solidFill>
                  <a:srgbClr val="CE9178"/>
                </a:solidFill>
                <a:latin typeface="Menlo" panose="020B0609030804020204" pitchFamily="49" charset="0"/>
              </a:rPr>
              <a:t>fs</a:t>
            </a:r>
            <a:r>
              <a:rPr lang="pl-PL" sz="1200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pl-PL" sz="1200" dirty="0" err="1">
                <a:solidFill>
                  <a:srgbClr val="CE9178"/>
                </a:solidFill>
                <a:latin typeface="Menlo" panose="020B0609030804020204" pitchFamily="49" charset="0"/>
              </a:rPr>
              <a:t>cgroup</a:t>
            </a:r>
            <a:r>
              <a:rPr lang="pl-PL" sz="1200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pl-PL" sz="1200" dirty="0" err="1">
                <a:solidFill>
                  <a:srgbClr val="CE9178"/>
                </a:solidFill>
                <a:latin typeface="Menlo" panose="020B0609030804020204" pitchFamily="49" charset="0"/>
              </a:rPr>
              <a:t>cpu</a:t>
            </a:r>
            <a:r>
              <a:rPr lang="pl-PL" sz="1200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pl-PL" sz="1200" dirty="0" err="1">
                <a:solidFill>
                  <a:srgbClr val="CE9178"/>
                </a:solidFill>
                <a:latin typeface="Menlo" panose="020B0609030804020204" pitchFamily="49" charset="0"/>
              </a:rPr>
              <a:t>cpu.cfs_period_us</a:t>
            </a:r>
            <a:r>
              <a:rPr lang="pl-PL" sz="12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endParaRPr lang="pl-PL" sz="1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pl-PL" sz="1200" dirty="0" err="1">
                <a:solidFill>
                  <a:srgbClr val="569CD6"/>
                </a:solidFill>
                <a:latin typeface="Menlo" panose="020B0609030804020204" pitchFamily="49" charset="0"/>
              </a:rPr>
              <a:t>local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pl-PL" sz="1200" dirty="0" err="1">
                <a:solidFill>
                  <a:srgbClr val="D4D4D4"/>
                </a:solidFill>
                <a:latin typeface="Menlo" panose="020B0609030804020204" pitchFamily="49" charset="0"/>
              </a:rPr>
              <a:t>cpu_quota_file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=</a:t>
            </a:r>
            <a:r>
              <a:rPr lang="pl-PL" sz="1200" dirty="0">
                <a:solidFill>
                  <a:srgbClr val="CE9178"/>
                </a:solidFill>
                <a:latin typeface="Menlo" panose="020B0609030804020204" pitchFamily="49" charset="0"/>
              </a:rPr>
              <a:t>"/</a:t>
            </a:r>
            <a:r>
              <a:rPr lang="pl-PL" sz="1200" dirty="0" err="1">
                <a:solidFill>
                  <a:srgbClr val="CE9178"/>
                </a:solidFill>
                <a:latin typeface="Menlo" panose="020B0609030804020204" pitchFamily="49" charset="0"/>
              </a:rPr>
              <a:t>sys</a:t>
            </a:r>
            <a:r>
              <a:rPr lang="pl-PL" sz="1200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pl-PL" sz="1200" dirty="0" err="1">
                <a:solidFill>
                  <a:srgbClr val="CE9178"/>
                </a:solidFill>
                <a:latin typeface="Menlo" panose="020B0609030804020204" pitchFamily="49" charset="0"/>
              </a:rPr>
              <a:t>fs</a:t>
            </a:r>
            <a:r>
              <a:rPr lang="pl-PL" sz="1200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pl-PL" sz="1200" dirty="0" err="1">
                <a:solidFill>
                  <a:srgbClr val="CE9178"/>
                </a:solidFill>
                <a:latin typeface="Menlo" panose="020B0609030804020204" pitchFamily="49" charset="0"/>
              </a:rPr>
              <a:t>cgroup</a:t>
            </a:r>
            <a:r>
              <a:rPr lang="pl-PL" sz="1200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pl-PL" sz="1200" dirty="0" err="1">
                <a:solidFill>
                  <a:srgbClr val="CE9178"/>
                </a:solidFill>
                <a:latin typeface="Menlo" panose="020B0609030804020204" pitchFamily="49" charset="0"/>
              </a:rPr>
              <a:t>cpu</a:t>
            </a:r>
            <a:r>
              <a:rPr lang="pl-PL" sz="1200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pl-PL" sz="1200" dirty="0" err="1">
                <a:solidFill>
                  <a:srgbClr val="CE9178"/>
                </a:solidFill>
                <a:latin typeface="Menlo" panose="020B0609030804020204" pitchFamily="49" charset="0"/>
              </a:rPr>
              <a:t>cpu.cfs_quota_us</a:t>
            </a:r>
            <a:r>
              <a:rPr lang="pl-PL" sz="12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endParaRPr lang="pl-PL" sz="1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pl-PL" sz="1200" dirty="0" err="1">
                <a:solidFill>
                  <a:srgbClr val="C586C0"/>
                </a:solidFill>
                <a:latin typeface="Menlo" panose="020B0609030804020204" pitchFamily="49" charset="0"/>
              </a:rPr>
              <a:t>if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 [ -r </a:t>
            </a:r>
            <a:r>
              <a:rPr lang="pl-PL" sz="12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1200" dirty="0">
                <a:solidFill>
                  <a:srgbClr val="9CDCFE"/>
                </a:solidFill>
                <a:latin typeface="Menlo" panose="020B0609030804020204" pitchFamily="49" charset="0"/>
              </a:rPr>
              <a:t>${</a:t>
            </a:r>
            <a:r>
              <a:rPr lang="pl-PL" sz="1200" dirty="0" err="1">
                <a:solidFill>
                  <a:srgbClr val="9CDCFE"/>
                </a:solidFill>
                <a:latin typeface="Menlo" panose="020B0609030804020204" pitchFamily="49" charset="0"/>
              </a:rPr>
              <a:t>cpu_period_file</a:t>
            </a:r>
            <a:r>
              <a:rPr lang="pl-PL" sz="1200" dirty="0">
                <a:solidFill>
                  <a:srgbClr val="9CDCFE"/>
                </a:solidFill>
                <a:latin typeface="Menlo" panose="020B0609030804020204" pitchFamily="49" charset="0"/>
              </a:rPr>
              <a:t>}</a:t>
            </a:r>
            <a:r>
              <a:rPr lang="pl-PL" sz="12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 ]; </a:t>
            </a:r>
            <a:r>
              <a:rPr lang="pl-PL" sz="1200" dirty="0" err="1">
                <a:solidFill>
                  <a:srgbClr val="C586C0"/>
                </a:solidFill>
                <a:latin typeface="Menlo" panose="020B0609030804020204" pitchFamily="49" charset="0"/>
              </a:rPr>
              <a:t>then</a:t>
            </a:r>
            <a:endParaRPr lang="pl-PL" sz="1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1200" dirty="0" err="1">
                <a:solidFill>
                  <a:srgbClr val="569CD6"/>
                </a:solidFill>
                <a:latin typeface="Menlo" panose="020B0609030804020204" pitchFamily="49" charset="0"/>
              </a:rPr>
              <a:t>local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pl-PL" sz="1200" dirty="0" err="1">
                <a:solidFill>
                  <a:srgbClr val="D4D4D4"/>
                </a:solidFill>
                <a:latin typeface="Menlo" panose="020B0609030804020204" pitchFamily="49" charset="0"/>
              </a:rPr>
              <a:t>cpu_period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=</a:t>
            </a:r>
            <a:r>
              <a:rPr lang="pl-PL" sz="1200" dirty="0">
                <a:solidFill>
                  <a:srgbClr val="CE9178"/>
                </a:solidFill>
                <a:latin typeface="Menlo" panose="020B0609030804020204" pitchFamily="49" charset="0"/>
              </a:rPr>
              <a:t>"$(</a:t>
            </a:r>
            <a:r>
              <a:rPr lang="pl-PL" sz="1200" dirty="0" err="1">
                <a:solidFill>
                  <a:srgbClr val="CE9178"/>
                </a:solidFill>
                <a:latin typeface="Menlo" panose="020B0609030804020204" pitchFamily="49" charset="0"/>
              </a:rPr>
              <a:t>cat</a:t>
            </a:r>
            <a:r>
              <a:rPr lang="pl-PL" sz="1200" dirty="0">
                <a:solidFill>
                  <a:srgbClr val="CE9178"/>
                </a:solidFill>
                <a:latin typeface="Menlo" panose="020B0609030804020204" pitchFamily="49" charset="0"/>
              </a:rPr>
              <a:t> </a:t>
            </a:r>
            <a:r>
              <a:rPr lang="pl-PL" sz="1200" dirty="0">
                <a:solidFill>
                  <a:srgbClr val="9CDCFE"/>
                </a:solidFill>
                <a:latin typeface="Menlo" panose="020B0609030804020204" pitchFamily="49" charset="0"/>
              </a:rPr>
              <a:t>${</a:t>
            </a:r>
            <a:r>
              <a:rPr lang="pl-PL" sz="1200" dirty="0" err="1">
                <a:solidFill>
                  <a:srgbClr val="9CDCFE"/>
                </a:solidFill>
                <a:latin typeface="Menlo" panose="020B0609030804020204" pitchFamily="49" charset="0"/>
              </a:rPr>
              <a:t>cpu_period_file</a:t>
            </a:r>
            <a:r>
              <a:rPr lang="pl-PL" sz="1200" dirty="0">
                <a:solidFill>
                  <a:srgbClr val="9CDCFE"/>
                </a:solidFill>
                <a:latin typeface="Menlo" panose="020B0609030804020204" pitchFamily="49" charset="0"/>
              </a:rPr>
              <a:t>}</a:t>
            </a:r>
            <a:r>
              <a:rPr lang="pl-PL" sz="1200" dirty="0">
                <a:solidFill>
                  <a:srgbClr val="CE9178"/>
                </a:solidFill>
                <a:latin typeface="Menlo" panose="020B0609030804020204" pitchFamily="49" charset="0"/>
              </a:rPr>
              <a:t>)"</a:t>
            </a:r>
            <a:endParaRPr lang="pl-PL" sz="1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b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1200" dirty="0" err="1">
                <a:solidFill>
                  <a:srgbClr val="C586C0"/>
                </a:solidFill>
                <a:latin typeface="Menlo" panose="020B0609030804020204" pitchFamily="49" charset="0"/>
              </a:rPr>
              <a:t>if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 [ -r </a:t>
            </a:r>
            <a:r>
              <a:rPr lang="pl-PL" sz="12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1200" dirty="0">
                <a:solidFill>
                  <a:srgbClr val="9CDCFE"/>
                </a:solidFill>
                <a:latin typeface="Menlo" panose="020B0609030804020204" pitchFamily="49" charset="0"/>
              </a:rPr>
              <a:t>${</a:t>
            </a:r>
            <a:r>
              <a:rPr lang="pl-PL" sz="1200" dirty="0" err="1">
                <a:solidFill>
                  <a:srgbClr val="9CDCFE"/>
                </a:solidFill>
                <a:latin typeface="Menlo" panose="020B0609030804020204" pitchFamily="49" charset="0"/>
              </a:rPr>
              <a:t>cpu_quota_file</a:t>
            </a:r>
            <a:r>
              <a:rPr lang="pl-PL" sz="1200" dirty="0">
                <a:solidFill>
                  <a:srgbClr val="9CDCFE"/>
                </a:solidFill>
                <a:latin typeface="Menlo" panose="020B0609030804020204" pitchFamily="49" charset="0"/>
              </a:rPr>
              <a:t>}</a:t>
            </a:r>
            <a:r>
              <a:rPr lang="pl-PL" sz="12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 ]; </a:t>
            </a:r>
            <a:r>
              <a:rPr lang="pl-PL" sz="1200" dirty="0" err="1">
                <a:solidFill>
                  <a:srgbClr val="C586C0"/>
                </a:solidFill>
                <a:latin typeface="Menlo" panose="020B0609030804020204" pitchFamily="49" charset="0"/>
              </a:rPr>
              <a:t>then</a:t>
            </a:r>
            <a:endParaRPr lang="pl-PL" sz="1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      </a:t>
            </a:r>
            <a:r>
              <a:rPr lang="pl-PL" sz="1200" dirty="0" err="1">
                <a:solidFill>
                  <a:srgbClr val="569CD6"/>
                </a:solidFill>
                <a:latin typeface="Menlo" panose="020B0609030804020204" pitchFamily="49" charset="0"/>
              </a:rPr>
              <a:t>local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pl-PL" sz="1200" dirty="0" err="1">
                <a:solidFill>
                  <a:srgbClr val="D4D4D4"/>
                </a:solidFill>
                <a:latin typeface="Menlo" panose="020B0609030804020204" pitchFamily="49" charset="0"/>
              </a:rPr>
              <a:t>cpu_quota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=</a:t>
            </a:r>
            <a:r>
              <a:rPr lang="pl-PL" sz="1200" dirty="0">
                <a:solidFill>
                  <a:srgbClr val="CE9178"/>
                </a:solidFill>
                <a:latin typeface="Menlo" panose="020B0609030804020204" pitchFamily="49" charset="0"/>
              </a:rPr>
              <a:t>"$(</a:t>
            </a:r>
            <a:r>
              <a:rPr lang="pl-PL" sz="1200" dirty="0" err="1">
                <a:solidFill>
                  <a:srgbClr val="CE9178"/>
                </a:solidFill>
                <a:latin typeface="Menlo" panose="020B0609030804020204" pitchFamily="49" charset="0"/>
              </a:rPr>
              <a:t>cat</a:t>
            </a:r>
            <a:r>
              <a:rPr lang="pl-PL" sz="1200" dirty="0">
                <a:solidFill>
                  <a:srgbClr val="CE9178"/>
                </a:solidFill>
                <a:latin typeface="Menlo" panose="020B0609030804020204" pitchFamily="49" charset="0"/>
              </a:rPr>
              <a:t> </a:t>
            </a:r>
            <a:r>
              <a:rPr lang="pl-PL" sz="1200" dirty="0">
                <a:solidFill>
                  <a:srgbClr val="9CDCFE"/>
                </a:solidFill>
                <a:latin typeface="Menlo" panose="020B0609030804020204" pitchFamily="49" charset="0"/>
              </a:rPr>
              <a:t>${</a:t>
            </a:r>
            <a:r>
              <a:rPr lang="pl-PL" sz="1200" dirty="0" err="1">
                <a:solidFill>
                  <a:srgbClr val="9CDCFE"/>
                </a:solidFill>
                <a:latin typeface="Menlo" panose="020B0609030804020204" pitchFamily="49" charset="0"/>
              </a:rPr>
              <a:t>cpu_quota_file</a:t>
            </a:r>
            <a:r>
              <a:rPr lang="pl-PL" sz="1200" dirty="0">
                <a:solidFill>
                  <a:srgbClr val="9CDCFE"/>
                </a:solidFill>
                <a:latin typeface="Menlo" panose="020B0609030804020204" pitchFamily="49" charset="0"/>
              </a:rPr>
              <a:t>}</a:t>
            </a:r>
            <a:r>
              <a:rPr lang="pl-PL" sz="1200" dirty="0">
                <a:solidFill>
                  <a:srgbClr val="CE9178"/>
                </a:solidFill>
                <a:latin typeface="Menlo" panose="020B0609030804020204" pitchFamily="49" charset="0"/>
              </a:rPr>
              <a:t>)"</a:t>
            </a:r>
            <a:endParaRPr lang="pl-PL" sz="1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      </a:t>
            </a:r>
            <a:r>
              <a:rPr lang="pl-PL" sz="1200" dirty="0">
                <a:solidFill>
                  <a:srgbClr val="6A9955"/>
                </a:solidFill>
                <a:latin typeface="Menlo" panose="020B0609030804020204" pitchFamily="49" charset="0"/>
              </a:rPr>
              <a:t># </a:t>
            </a:r>
            <a:r>
              <a:rPr lang="pl-PL" sz="1200" dirty="0" err="1">
                <a:solidFill>
                  <a:srgbClr val="6A9955"/>
                </a:solidFill>
                <a:latin typeface="Menlo" panose="020B0609030804020204" pitchFamily="49" charset="0"/>
              </a:rPr>
              <a:t>cfs_quota_us</a:t>
            </a:r>
            <a:r>
              <a:rPr lang="pl-PL" sz="1200" dirty="0">
                <a:solidFill>
                  <a:srgbClr val="6A9955"/>
                </a:solidFill>
                <a:latin typeface="Menlo" panose="020B0609030804020204" pitchFamily="49" charset="0"/>
              </a:rPr>
              <a:t> == -1 --&gt; no </a:t>
            </a:r>
            <a:r>
              <a:rPr lang="pl-PL" sz="1200" dirty="0" err="1">
                <a:solidFill>
                  <a:srgbClr val="6A9955"/>
                </a:solidFill>
                <a:latin typeface="Menlo" panose="020B0609030804020204" pitchFamily="49" charset="0"/>
              </a:rPr>
              <a:t>restrictions</a:t>
            </a:r>
            <a:endParaRPr lang="pl-PL" sz="1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      </a:t>
            </a:r>
            <a:r>
              <a:rPr lang="pl-PL" sz="1200" dirty="0" err="1">
                <a:solidFill>
                  <a:srgbClr val="C586C0"/>
                </a:solidFill>
                <a:latin typeface="Menlo" panose="020B0609030804020204" pitchFamily="49" charset="0"/>
              </a:rPr>
              <a:t>if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 [ </a:t>
            </a:r>
            <a:r>
              <a:rPr lang="pl-PL" sz="1200" dirty="0">
                <a:solidFill>
                  <a:srgbClr val="9CDCFE"/>
                </a:solidFill>
                <a:latin typeface="Menlo" panose="020B0609030804020204" pitchFamily="49" charset="0"/>
              </a:rPr>
              <a:t>${</a:t>
            </a:r>
            <a:r>
              <a:rPr lang="pl-PL" sz="1200" dirty="0" err="1">
                <a:solidFill>
                  <a:srgbClr val="9CDCFE"/>
                </a:solidFill>
                <a:latin typeface="Menlo" panose="020B0609030804020204" pitchFamily="49" charset="0"/>
              </a:rPr>
              <a:t>cpu_quota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:-</a:t>
            </a:r>
            <a:r>
              <a:rPr lang="pl-PL" sz="1200" dirty="0">
                <a:solidFill>
                  <a:srgbClr val="9CDCFE"/>
                </a:solidFill>
                <a:latin typeface="Menlo" panose="020B0609030804020204" pitchFamily="49" charset="0"/>
              </a:rPr>
              <a:t>0}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 -</a:t>
            </a:r>
            <a:r>
              <a:rPr lang="pl-PL" sz="1200" dirty="0" err="1">
                <a:solidFill>
                  <a:srgbClr val="D4D4D4"/>
                </a:solidFill>
                <a:latin typeface="Menlo" panose="020B0609030804020204" pitchFamily="49" charset="0"/>
              </a:rPr>
              <a:t>ne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 -1 ]; </a:t>
            </a:r>
            <a:r>
              <a:rPr lang="pl-PL" sz="1200" dirty="0" err="1">
                <a:solidFill>
                  <a:srgbClr val="C586C0"/>
                </a:solidFill>
                <a:latin typeface="Menlo" panose="020B0609030804020204" pitchFamily="49" charset="0"/>
              </a:rPr>
              <a:t>then</a:t>
            </a:r>
            <a:endParaRPr lang="pl-PL" sz="1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</a:t>
            </a:r>
            <a:r>
              <a:rPr lang="pl-PL" sz="1200" dirty="0">
                <a:solidFill>
                  <a:srgbClr val="DCDCAA"/>
                </a:solidFill>
                <a:latin typeface="Menlo" panose="020B0609030804020204" pitchFamily="49" charset="0"/>
              </a:rPr>
              <a:t>echo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pl-PL" sz="1200" dirty="0">
                <a:solidFill>
                  <a:srgbClr val="CE9178"/>
                </a:solidFill>
                <a:latin typeface="Menlo" panose="020B0609030804020204" pitchFamily="49" charset="0"/>
              </a:rPr>
              <a:t>$(</a:t>
            </a:r>
            <a:r>
              <a:rPr lang="pl-PL" sz="1200" dirty="0" err="1">
                <a:solidFill>
                  <a:srgbClr val="CE9178"/>
                </a:solidFill>
                <a:latin typeface="Menlo" panose="020B0609030804020204" pitchFamily="49" charset="0"/>
              </a:rPr>
              <a:t>calc</a:t>
            </a:r>
            <a:r>
              <a:rPr lang="pl-PL" sz="1200" dirty="0">
                <a:solidFill>
                  <a:srgbClr val="CE9178"/>
                </a:solidFill>
                <a:latin typeface="Menlo" panose="020B0609030804020204" pitchFamily="49" charset="0"/>
              </a:rPr>
              <a:t> '</a:t>
            </a:r>
            <a:r>
              <a:rPr lang="pl-PL" sz="1200" dirty="0" err="1">
                <a:solidFill>
                  <a:srgbClr val="CE9178"/>
                </a:solidFill>
                <a:latin typeface="Menlo" panose="020B0609030804020204" pitchFamily="49" charset="0"/>
              </a:rPr>
              <a:t>ceil</a:t>
            </a:r>
            <a:r>
              <a:rPr lang="pl-PL" sz="1200" dirty="0">
                <a:solidFill>
                  <a:srgbClr val="CE9178"/>
                </a:solidFill>
                <a:latin typeface="Menlo" panose="020B0609030804020204" pitchFamily="49" charset="0"/>
              </a:rPr>
              <a:t>($1/$2)' "</a:t>
            </a:r>
            <a:r>
              <a:rPr lang="pl-PL" sz="1200" dirty="0">
                <a:solidFill>
                  <a:srgbClr val="9CDCFE"/>
                </a:solidFill>
                <a:latin typeface="Menlo" panose="020B0609030804020204" pitchFamily="49" charset="0"/>
              </a:rPr>
              <a:t>${</a:t>
            </a:r>
            <a:r>
              <a:rPr lang="pl-PL" sz="1200" dirty="0" err="1">
                <a:solidFill>
                  <a:srgbClr val="9CDCFE"/>
                </a:solidFill>
                <a:latin typeface="Menlo" panose="020B0609030804020204" pitchFamily="49" charset="0"/>
              </a:rPr>
              <a:t>cpu_quota</a:t>
            </a:r>
            <a:r>
              <a:rPr lang="pl-PL" sz="1200" dirty="0">
                <a:solidFill>
                  <a:srgbClr val="9CDCFE"/>
                </a:solidFill>
                <a:latin typeface="Menlo" panose="020B0609030804020204" pitchFamily="49" charset="0"/>
              </a:rPr>
              <a:t>}</a:t>
            </a:r>
            <a:r>
              <a:rPr lang="pl-PL" sz="1200" dirty="0">
                <a:solidFill>
                  <a:srgbClr val="CE9178"/>
                </a:solidFill>
                <a:latin typeface="Menlo" panose="020B0609030804020204" pitchFamily="49" charset="0"/>
              </a:rPr>
              <a:t>" "</a:t>
            </a:r>
            <a:r>
              <a:rPr lang="pl-PL" sz="1200" dirty="0">
                <a:solidFill>
                  <a:srgbClr val="9CDCFE"/>
                </a:solidFill>
                <a:latin typeface="Menlo" panose="020B0609030804020204" pitchFamily="49" charset="0"/>
              </a:rPr>
              <a:t>${</a:t>
            </a:r>
            <a:r>
              <a:rPr lang="pl-PL" sz="1200" dirty="0" err="1">
                <a:solidFill>
                  <a:srgbClr val="9CDCFE"/>
                </a:solidFill>
                <a:latin typeface="Menlo" panose="020B0609030804020204" pitchFamily="49" charset="0"/>
              </a:rPr>
              <a:t>cpu_period</a:t>
            </a:r>
            <a:r>
              <a:rPr lang="pl-PL" sz="1200" dirty="0">
                <a:solidFill>
                  <a:srgbClr val="9CDCFE"/>
                </a:solidFill>
                <a:latin typeface="Menlo" panose="020B0609030804020204" pitchFamily="49" charset="0"/>
              </a:rPr>
              <a:t>}</a:t>
            </a:r>
            <a:r>
              <a:rPr lang="pl-PL" sz="1200" dirty="0">
                <a:solidFill>
                  <a:srgbClr val="CE9178"/>
                </a:solidFill>
                <a:latin typeface="Menlo" panose="020B0609030804020204" pitchFamily="49" charset="0"/>
              </a:rPr>
              <a:t>")</a:t>
            </a:r>
            <a:endParaRPr lang="pl-PL" sz="1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      </a:t>
            </a:r>
            <a:r>
              <a:rPr lang="pl-PL" sz="1200" dirty="0">
                <a:solidFill>
                  <a:srgbClr val="C586C0"/>
                </a:solidFill>
                <a:latin typeface="Menlo" panose="020B0609030804020204" pitchFamily="49" charset="0"/>
              </a:rPr>
              <a:t>fi</a:t>
            </a:r>
            <a:endParaRPr lang="pl-PL" sz="1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1200" dirty="0">
                <a:solidFill>
                  <a:srgbClr val="C586C0"/>
                </a:solidFill>
                <a:latin typeface="Menlo" panose="020B0609030804020204" pitchFamily="49" charset="0"/>
              </a:rPr>
              <a:t>fi</a:t>
            </a:r>
            <a:endParaRPr lang="pl-PL" sz="1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pl-PL" sz="1200" dirty="0">
                <a:solidFill>
                  <a:srgbClr val="C586C0"/>
                </a:solidFill>
                <a:latin typeface="Menlo" panose="020B0609030804020204" pitchFamily="49" charset="0"/>
              </a:rPr>
              <a:t>fi</a:t>
            </a:r>
            <a:endParaRPr lang="pl-PL" sz="1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}</a:t>
            </a:r>
          </a:p>
          <a:p>
            <a:b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pl-PL" sz="1200" dirty="0" err="1">
                <a:solidFill>
                  <a:srgbClr val="DCDCAA"/>
                </a:solidFill>
                <a:latin typeface="Menlo" panose="020B0609030804020204" pitchFamily="49" charset="0"/>
              </a:rPr>
              <a:t>max_memory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() {</a:t>
            </a:r>
          </a:p>
          <a:p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pl-PL" sz="1200" dirty="0">
                <a:solidFill>
                  <a:srgbClr val="6A9955"/>
                </a:solidFill>
                <a:latin typeface="Menlo" panose="020B0609030804020204" pitchFamily="49" charset="0"/>
              </a:rPr>
              <a:t># High </a:t>
            </a:r>
            <a:r>
              <a:rPr lang="pl-PL" sz="1200" dirty="0" err="1">
                <a:solidFill>
                  <a:srgbClr val="6A9955"/>
                </a:solidFill>
                <a:latin typeface="Menlo" panose="020B0609030804020204" pitchFamily="49" charset="0"/>
              </a:rPr>
              <a:t>number</a:t>
            </a:r>
            <a:r>
              <a:rPr lang="pl-PL" sz="1200" dirty="0">
                <a:solidFill>
                  <a:srgbClr val="6A9955"/>
                </a:solidFill>
                <a:latin typeface="Menlo" panose="020B0609030804020204" pitchFamily="49" charset="0"/>
              </a:rPr>
              <a:t> </a:t>
            </a:r>
            <a:r>
              <a:rPr lang="pl-PL" sz="1200" dirty="0" err="1">
                <a:solidFill>
                  <a:srgbClr val="6A9955"/>
                </a:solidFill>
                <a:latin typeface="Menlo" panose="020B0609030804020204" pitchFamily="49" charset="0"/>
              </a:rPr>
              <a:t>which</a:t>
            </a:r>
            <a:r>
              <a:rPr lang="pl-PL" sz="1200" dirty="0">
                <a:solidFill>
                  <a:srgbClr val="6A9955"/>
                </a:solidFill>
                <a:latin typeface="Menlo" panose="020B0609030804020204" pitchFamily="49" charset="0"/>
              </a:rPr>
              <a:t> </a:t>
            </a:r>
            <a:r>
              <a:rPr lang="pl-PL" sz="1200" dirty="0" err="1">
                <a:solidFill>
                  <a:srgbClr val="6A9955"/>
                </a:solidFill>
                <a:latin typeface="Menlo" panose="020B0609030804020204" pitchFamily="49" charset="0"/>
              </a:rPr>
              <a:t>is</a:t>
            </a:r>
            <a:r>
              <a:rPr lang="pl-PL" sz="1200" dirty="0">
                <a:solidFill>
                  <a:srgbClr val="6A9955"/>
                </a:solidFill>
                <a:latin typeface="Menlo" panose="020B0609030804020204" pitchFamily="49" charset="0"/>
              </a:rPr>
              <a:t> the max limit </a:t>
            </a:r>
            <a:r>
              <a:rPr lang="pl-PL" sz="1200" dirty="0" err="1">
                <a:solidFill>
                  <a:srgbClr val="6A9955"/>
                </a:solidFill>
                <a:latin typeface="Menlo" panose="020B0609030804020204" pitchFamily="49" charset="0"/>
              </a:rPr>
              <a:t>until</a:t>
            </a:r>
            <a:r>
              <a:rPr lang="pl-PL" sz="1200" dirty="0">
                <a:solidFill>
                  <a:srgbClr val="6A9955"/>
                </a:solidFill>
                <a:latin typeface="Menlo" panose="020B0609030804020204" pitchFamily="49" charset="0"/>
              </a:rPr>
              <a:t> </a:t>
            </a:r>
            <a:r>
              <a:rPr lang="pl-PL" sz="1200" dirty="0" err="1">
                <a:solidFill>
                  <a:srgbClr val="6A9955"/>
                </a:solidFill>
                <a:latin typeface="Menlo" panose="020B0609030804020204" pitchFamily="49" charset="0"/>
              </a:rPr>
              <a:t>which</a:t>
            </a:r>
            <a:r>
              <a:rPr lang="pl-PL" sz="1200" dirty="0">
                <a:solidFill>
                  <a:srgbClr val="6A9955"/>
                </a:solidFill>
                <a:latin typeface="Menlo" panose="020B0609030804020204" pitchFamily="49" charset="0"/>
              </a:rPr>
              <a:t> </a:t>
            </a:r>
            <a:r>
              <a:rPr lang="pl-PL" sz="1200" dirty="0" err="1">
                <a:solidFill>
                  <a:srgbClr val="6A9955"/>
                </a:solidFill>
                <a:latin typeface="Menlo" panose="020B0609030804020204" pitchFamily="49" charset="0"/>
              </a:rPr>
              <a:t>memory</a:t>
            </a:r>
            <a:r>
              <a:rPr lang="pl-PL" sz="1200" dirty="0">
                <a:solidFill>
                  <a:srgbClr val="6A9955"/>
                </a:solidFill>
                <a:latin typeface="Menlo" panose="020B0609030804020204" pitchFamily="49" charset="0"/>
              </a:rPr>
              <a:t> </a:t>
            </a:r>
            <a:r>
              <a:rPr lang="pl-PL" sz="1200" dirty="0" err="1">
                <a:solidFill>
                  <a:srgbClr val="6A9955"/>
                </a:solidFill>
                <a:latin typeface="Menlo" panose="020B0609030804020204" pitchFamily="49" charset="0"/>
              </a:rPr>
              <a:t>is</a:t>
            </a:r>
            <a:r>
              <a:rPr lang="pl-PL" sz="1200" dirty="0">
                <a:solidFill>
                  <a:srgbClr val="6A9955"/>
                </a:solidFill>
                <a:latin typeface="Menlo" panose="020B0609030804020204" pitchFamily="49" charset="0"/>
              </a:rPr>
              <a:t> </a:t>
            </a:r>
            <a:r>
              <a:rPr lang="pl-PL" sz="1200" dirty="0" err="1">
                <a:solidFill>
                  <a:srgbClr val="6A9955"/>
                </a:solidFill>
                <a:latin typeface="Menlo" panose="020B0609030804020204" pitchFamily="49" charset="0"/>
              </a:rPr>
              <a:t>supposed</a:t>
            </a:r>
            <a:r>
              <a:rPr lang="pl-PL" sz="1200" dirty="0">
                <a:solidFill>
                  <a:srgbClr val="6A9955"/>
                </a:solidFill>
                <a:latin typeface="Menlo" panose="020B0609030804020204" pitchFamily="49" charset="0"/>
              </a:rPr>
              <a:t> to be</a:t>
            </a:r>
            <a:endParaRPr lang="pl-PL" sz="1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pl-PL" sz="1200" dirty="0">
                <a:solidFill>
                  <a:srgbClr val="6A9955"/>
                </a:solidFill>
                <a:latin typeface="Menlo" panose="020B0609030804020204" pitchFamily="49" charset="0"/>
              </a:rPr>
              <a:t># </a:t>
            </a:r>
            <a:r>
              <a:rPr lang="pl-PL" sz="1200" dirty="0" err="1">
                <a:solidFill>
                  <a:srgbClr val="6A9955"/>
                </a:solidFill>
                <a:latin typeface="Menlo" panose="020B0609030804020204" pitchFamily="49" charset="0"/>
              </a:rPr>
              <a:t>unbounded</a:t>
            </a:r>
            <a:r>
              <a:rPr lang="pl-PL" sz="1200" dirty="0">
                <a:solidFill>
                  <a:srgbClr val="6A9955"/>
                </a:solidFill>
                <a:latin typeface="Menlo" panose="020B0609030804020204" pitchFamily="49" charset="0"/>
              </a:rPr>
              <a:t>.</a:t>
            </a:r>
            <a:endParaRPr lang="pl-PL" sz="1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pl-PL" sz="1200" dirty="0" err="1">
                <a:solidFill>
                  <a:srgbClr val="569CD6"/>
                </a:solidFill>
                <a:latin typeface="Menlo" panose="020B0609030804020204" pitchFamily="49" charset="0"/>
              </a:rPr>
              <a:t>local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pl-PL" sz="1200" dirty="0" err="1">
                <a:solidFill>
                  <a:srgbClr val="D4D4D4"/>
                </a:solidFill>
                <a:latin typeface="Menlo" panose="020B0609030804020204" pitchFamily="49" charset="0"/>
              </a:rPr>
              <a:t>mem_file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=</a:t>
            </a:r>
            <a:r>
              <a:rPr lang="pl-PL" sz="1200" dirty="0">
                <a:solidFill>
                  <a:srgbClr val="CE9178"/>
                </a:solidFill>
                <a:latin typeface="Menlo" panose="020B0609030804020204" pitchFamily="49" charset="0"/>
              </a:rPr>
              <a:t>"/</a:t>
            </a:r>
            <a:r>
              <a:rPr lang="pl-PL" sz="1200" dirty="0" err="1">
                <a:solidFill>
                  <a:srgbClr val="CE9178"/>
                </a:solidFill>
                <a:latin typeface="Menlo" panose="020B0609030804020204" pitchFamily="49" charset="0"/>
              </a:rPr>
              <a:t>sys</a:t>
            </a:r>
            <a:r>
              <a:rPr lang="pl-PL" sz="1200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pl-PL" sz="1200" dirty="0" err="1">
                <a:solidFill>
                  <a:srgbClr val="CE9178"/>
                </a:solidFill>
                <a:latin typeface="Menlo" panose="020B0609030804020204" pitchFamily="49" charset="0"/>
              </a:rPr>
              <a:t>fs</a:t>
            </a:r>
            <a:r>
              <a:rPr lang="pl-PL" sz="1200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pl-PL" sz="1200" dirty="0" err="1">
                <a:solidFill>
                  <a:srgbClr val="CE9178"/>
                </a:solidFill>
                <a:latin typeface="Menlo" panose="020B0609030804020204" pitchFamily="49" charset="0"/>
              </a:rPr>
              <a:t>cgroup</a:t>
            </a:r>
            <a:r>
              <a:rPr lang="pl-PL" sz="1200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pl-PL" sz="1200" dirty="0" err="1">
                <a:solidFill>
                  <a:srgbClr val="CE9178"/>
                </a:solidFill>
                <a:latin typeface="Menlo" panose="020B0609030804020204" pitchFamily="49" charset="0"/>
              </a:rPr>
              <a:t>memory</a:t>
            </a:r>
            <a:r>
              <a:rPr lang="pl-PL" sz="1200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pl-PL" sz="1200" dirty="0" err="1">
                <a:solidFill>
                  <a:srgbClr val="CE9178"/>
                </a:solidFill>
                <a:latin typeface="Menlo" panose="020B0609030804020204" pitchFamily="49" charset="0"/>
              </a:rPr>
              <a:t>memory.limit_in_bytes</a:t>
            </a:r>
            <a:r>
              <a:rPr lang="pl-PL" sz="12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endParaRPr lang="pl-PL" sz="1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pl-PL" sz="1200" dirty="0" err="1">
                <a:solidFill>
                  <a:srgbClr val="C586C0"/>
                </a:solidFill>
                <a:latin typeface="Menlo" panose="020B0609030804020204" pitchFamily="49" charset="0"/>
              </a:rPr>
              <a:t>if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 [ -r </a:t>
            </a:r>
            <a:r>
              <a:rPr lang="pl-PL" sz="12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1200" dirty="0">
                <a:solidFill>
                  <a:srgbClr val="9CDCFE"/>
                </a:solidFill>
                <a:latin typeface="Menlo" panose="020B0609030804020204" pitchFamily="49" charset="0"/>
              </a:rPr>
              <a:t>${</a:t>
            </a:r>
            <a:r>
              <a:rPr lang="pl-PL" sz="1200" dirty="0" err="1">
                <a:solidFill>
                  <a:srgbClr val="9CDCFE"/>
                </a:solidFill>
                <a:latin typeface="Menlo" panose="020B0609030804020204" pitchFamily="49" charset="0"/>
              </a:rPr>
              <a:t>mem_file</a:t>
            </a:r>
            <a:r>
              <a:rPr lang="pl-PL" sz="1200" dirty="0">
                <a:solidFill>
                  <a:srgbClr val="9CDCFE"/>
                </a:solidFill>
                <a:latin typeface="Menlo" panose="020B0609030804020204" pitchFamily="49" charset="0"/>
              </a:rPr>
              <a:t>}</a:t>
            </a:r>
            <a:r>
              <a:rPr lang="pl-PL" sz="12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 ]; </a:t>
            </a:r>
            <a:r>
              <a:rPr lang="pl-PL" sz="1200" dirty="0" err="1">
                <a:solidFill>
                  <a:srgbClr val="C586C0"/>
                </a:solidFill>
                <a:latin typeface="Menlo" panose="020B0609030804020204" pitchFamily="49" charset="0"/>
              </a:rPr>
              <a:t>then</a:t>
            </a:r>
            <a:endParaRPr lang="pl-PL" sz="1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1200" dirty="0" err="1">
                <a:solidFill>
                  <a:srgbClr val="569CD6"/>
                </a:solidFill>
                <a:latin typeface="Menlo" panose="020B0609030804020204" pitchFamily="49" charset="0"/>
              </a:rPr>
              <a:t>local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pl-PL" sz="1200" dirty="0" err="1">
                <a:solidFill>
                  <a:srgbClr val="D4D4D4"/>
                </a:solidFill>
                <a:latin typeface="Menlo" panose="020B0609030804020204" pitchFamily="49" charset="0"/>
              </a:rPr>
              <a:t>max_mem_cgroup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=</a:t>
            </a:r>
            <a:r>
              <a:rPr lang="pl-PL" sz="1200" dirty="0">
                <a:solidFill>
                  <a:srgbClr val="CE9178"/>
                </a:solidFill>
                <a:latin typeface="Menlo" panose="020B0609030804020204" pitchFamily="49" charset="0"/>
              </a:rPr>
              <a:t>"$(</a:t>
            </a:r>
            <a:r>
              <a:rPr lang="pl-PL" sz="1200" dirty="0" err="1">
                <a:solidFill>
                  <a:srgbClr val="CE9178"/>
                </a:solidFill>
                <a:latin typeface="Menlo" panose="020B0609030804020204" pitchFamily="49" charset="0"/>
              </a:rPr>
              <a:t>cat</a:t>
            </a:r>
            <a:r>
              <a:rPr lang="pl-PL" sz="1200" dirty="0">
                <a:solidFill>
                  <a:srgbClr val="CE9178"/>
                </a:solidFill>
                <a:latin typeface="Menlo" panose="020B0609030804020204" pitchFamily="49" charset="0"/>
              </a:rPr>
              <a:t> </a:t>
            </a:r>
            <a:r>
              <a:rPr lang="pl-PL" sz="1200" dirty="0">
                <a:solidFill>
                  <a:srgbClr val="9CDCFE"/>
                </a:solidFill>
                <a:latin typeface="Menlo" panose="020B0609030804020204" pitchFamily="49" charset="0"/>
              </a:rPr>
              <a:t>${</a:t>
            </a:r>
            <a:r>
              <a:rPr lang="pl-PL" sz="1200" dirty="0" err="1">
                <a:solidFill>
                  <a:srgbClr val="9CDCFE"/>
                </a:solidFill>
                <a:latin typeface="Menlo" panose="020B0609030804020204" pitchFamily="49" charset="0"/>
              </a:rPr>
              <a:t>mem_file</a:t>
            </a:r>
            <a:r>
              <a:rPr lang="pl-PL" sz="1200" dirty="0">
                <a:solidFill>
                  <a:srgbClr val="9CDCFE"/>
                </a:solidFill>
                <a:latin typeface="Menlo" panose="020B0609030804020204" pitchFamily="49" charset="0"/>
              </a:rPr>
              <a:t>}</a:t>
            </a:r>
            <a:r>
              <a:rPr lang="pl-PL" sz="1200" dirty="0">
                <a:solidFill>
                  <a:srgbClr val="CE9178"/>
                </a:solidFill>
                <a:latin typeface="Menlo" panose="020B0609030804020204" pitchFamily="49" charset="0"/>
              </a:rPr>
              <a:t>)"</a:t>
            </a:r>
            <a:endParaRPr lang="pl-PL" sz="1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1200" dirty="0" err="1">
                <a:solidFill>
                  <a:srgbClr val="569CD6"/>
                </a:solidFill>
                <a:latin typeface="Menlo" panose="020B0609030804020204" pitchFamily="49" charset="0"/>
              </a:rPr>
              <a:t>local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pl-PL" sz="1200" dirty="0" err="1">
                <a:solidFill>
                  <a:srgbClr val="D4D4D4"/>
                </a:solidFill>
                <a:latin typeface="Menlo" panose="020B0609030804020204" pitchFamily="49" charset="0"/>
              </a:rPr>
              <a:t>max_mem_meminfo_kb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=</a:t>
            </a:r>
            <a:r>
              <a:rPr lang="pl-PL" sz="1200" dirty="0">
                <a:solidFill>
                  <a:srgbClr val="CE9178"/>
                </a:solidFill>
                <a:latin typeface="Menlo" panose="020B0609030804020204" pitchFamily="49" charset="0"/>
              </a:rPr>
              <a:t>"$(</a:t>
            </a:r>
            <a:r>
              <a:rPr lang="pl-PL" sz="1200" dirty="0" err="1">
                <a:solidFill>
                  <a:srgbClr val="CE9178"/>
                </a:solidFill>
                <a:latin typeface="Menlo" panose="020B0609030804020204" pitchFamily="49" charset="0"/>
              </a:rPr>
              <a:t>cat</a:t>
            </a:r>
            <a:r>
              <a:rPr lang="pl-PL" sz="1200" dirty="0">
                <a:solidFill>
                  <a:srgbClr val="CE9178"/>
                </a:solidFill>
                <a:latin typeface="Menlo" panose="020B0609030804020204" pitchFamily="49" charset="0"/>
              </a:rPr>
              <a:t> /proc/</a:t>
            </a:r>
            <a:r>
              <a:rPr lang="pl-PL" sz="1200" dirty="0" err="1">
                <a:solidFill>
                  <a:srgbClr val="CE9178"/>
                </a:solidFill>
                <a:latin typeface="Menlo" panose="020B0609030804020204" pitchFamily="49" charset="0"/>
              </a:rPr>
              <a:t>meminfo</a:t>
            </a:r>
            <a:r>
              <a:rPr lang="pl-PL" sz="1200" dirty="0">
                <a:solidFill>
                  <a:srgbClr val="CE9178"/>
                </a:solidFill>
                <a:latin typeface="Menlo" panose="020B0609030804020204" pitchFamily="49" charset="0"/>
              </a:rPr>
              <a:t> 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|</a:t>
            </a:r>
            <a:r>
              <a:rPr lang="pl-PL" sz="1200" dirty="0">
                <a:solidFill>
                  <a:srgbClr val="CE9178"/>
                </a:solidFill>
                <a:latin typeface="Menlo" panose="020B0609030804020204" pitchFamily="49" charset="0"/>
              </a:rPr>
              <a:t> </a:t>
            </a:r>
            <a:r>
              <a:rPr lang="pl-PL" sz="1200" dirty="0" err="1">
                <a:solidFill>
                  <a:srgbClr val="CE9178"/>
                </a:solidFill>
                <a:latin typeface="Menlo" panose="020B0609030804020204" pitchFamily="49" charset="0"/>
              </a:rPr>
              <a:t>awk</a:t>
            </a:r>
            <a:r>
              <a:rPr lang="pl-PL" sz="1200" dirty="0">
                <a:solidFill>
                  <a:srgbClr val="CE9178"/>
                </a:solidFill>
                <a:latin typeface="Menlo" panose="020B0609030804020204" pitchFamily="49" charset="0"/>
              </a:rPr>
              <a:t> '/</a:t>
            </a:r>
            <a:r>
              <a:rPr lang="pl-PL" sz="1200" dirty="0" err="1">
                <a:solidFill>
                  <a:srgbClr val="CE9178"/>
                </a:solidFill>
                <a:latin typeface="Menlo" panose="020B0609030804020204" pitchFamily="49" charset="0"/>
              </a:rPr>
              <a:t>MemTotal</a:t>
            </a:r>
            <a:r>
              <a:rPr lang="pl-PL" sz="1200" dirty="0">
                <a:solidFill>
                  <a:srgbClr val="CE9178"/>
                </a:solidFill>
                <a:latin typeface="Menlo" panose="020B0609030804020204" pitchFamily="49" charset="0"/>
              </a:rPr>
              <a:t>/ {</a:t>
            </a:r>
            <a:r>
              <a:rPr lang="pl-PL" sz="1200" dirty="0" err="1">
                <a:solidFill>
                  <a:srgbClr val="CE9178"/>
                </a:solidFill>
                <a:latin typeface="Menlo" panose="020B0609030804020204" pitchFamily="49" charset="0"/>
              </a:rPr>
              <a:t>print</a:t>
            </a:r>
            <a:r>
              <a:rPr lang="pl-PL" sz="1200" dirty="0">
                <a:solidFill>
                  <a:srgbClr val="CE9178"/>
                </a:solidFill>
                <a:latin typeface="Menlo" panose="020B0609030804020204" pitchFamily="49" charset="0"/>
              </a:rPr>
              <a:t> $2}')"</a:t>
            </a:r>
            <a:endParaRPr lang="pl-PL" sz="1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1200" dirty="0" err="1">
                <a:solidFill>
                  <a:srgbClr val="569CD6"/>
                </a:solidFill>
                <a:latin typeface="Menlo" panose="020B0609030804020204" pitchFamily="49" charset="0"/>
              </a:rPr>
              <a:t>local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pl-PL" sz="1200" dirty="0" err="1">
                <a:solidFill>
                  <a:srgbClr val="D4D4D4"/>
                </a:solidFill>
                <a:latin typeface="Menlo" panose="020B0609030804020204" pitchFamily="49" charset="0"/>
              </a:rPr>
              <a:t>max_mem_meminfo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=</a:t>
            </a:r>
            <a:r>
              <a:rPr lang="pl-PL" sz="1200" dirty="0">
                <a:solidFill>
                  <a:srgbClr val="CE9178"/>
                </a:solidFill>
                <a:latin typeface="Menlo" panose="020B0609030804020204" pitchFamily="49" charset="0"/>
              </a:rPr>
              <a:t>"$(</a:t>
            </a:r>
            <a:r>
              <a:rPr lang="pl-PL" sz="1200" dirty="0" err="1">
                <a:solidFill>
                  <a:srgbClr val="CE9178"/>
                </a:solidFill>
                <a:latin typeface="Menlo" panose="020B0609030804020204" pitchFamily="49" charset="0"/>
              </a:rPr>
              <a:t>expr</a:t>
            </a:r>
            <a:r>
              <a:rPr lang="pl-PL" sz="1200" dirty="0">
                <a:solidFill>
                  <a:srgbClr val="CE9178"/>
                </a:solidFill>
                <a:latin typeface="Menlo" panose="020B0609030804020204" pitchFamily="49" charset="0"/>
              </a:rPr>
              <a:t> </a:t>
            </a:r>
            <a:r>
              <a:rPr lang="pl-PL" sz="1200" dirty="0">
                <a:solidFill>
                  <a:srgbClr val="9CDCFE"/>
                </a:solidFill>
                <a:latin typeface="Menlo" panose="020B0609030804020204" pitchFamily="49" charset="0"/>
              </a:rPr>
              <a:t>$</a:t>
            </a:r>
            <a:r>
              <a:rPr lang="pl-PL" sz="1200" dirty="0" err="1">
                <a:solidFill>
                  <a:srgbClr val="9CDCFE"/>
                </a:solidFill>
                <a:latin typeface="Menlo" panose="020B0609030804020204" pitchFamily="49" charset="0"/>
              </a:rPr>
              <a:t>max_mem_meminfo_kb</a:t>
            </a:r>
            <a:r>
              <a:rPr lang="pl-PL" sz="1200" dirty="0">
                <a:solidFill>
                  <a:srgbClr val="CE9178"/>
                </a:solidFill>
                <a:latin typeface="Menlo" panose="020B0609030804020204" pitchFamily="49" charset="0"/>
              </a:rPr>
              <a:t> </a:t>
            </a:r>
            <a:r>
              <a:rPr lang="pl-PL" sz="1200" dirty="0">
                <a:solidFill>
                  <a:srgbClr val="D7BA7D"/>
                </a:solidFill>
                <a:latin typeface="Menlo" panose="020B0609030804020204" pitchFamily="49" charset="0"/>
              </a:rPr>
              <a:t>\*</a:t>
            </a:r>
            <a:r>
              <a:rPr lang="pl-PL" sz="1200" dirty="0">
                <a:solidFill>
                  <a:srgbClr val="CE9178"/>
                </a:solidFill>
                <a:latin typeface="Menlo" panose="020B0609030804020204" pitchFamily="49" charset="0"/>
              </a:rPr>
              <a:t> 1024)"</a:t>
            </a:r>
            <a:endParaRPr lang="pl-PL" sz="1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1200" dirty="0" err="1">
                <a:solidFill>
                  <a:srgbClr val="C586C0"/>
                </a:solidFill>
                <a:latin typeface="Menlo" panose="020B0609030804020204" pitchFamily="49" charset="0"/>
              </a:rPr>
              <a:t>if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 [ </a:t>
            </a:r>
            <a:r>
              <a:rPr lang="pl-PL" sz="1200" dirty="0">
                <a:solidFill>
                  <a:srgbClr val="9CDCFE"/>
                </a:solidFill>
                <a:latin typeface="Menlo" panose="020B0609030804020204" pitchFamily="49" charset="0"/>
              </a:rPr>
              <a:t>${</a:t>
            </a:r>
            <a:r>
              <a:rPr lang="pl-PL" sz="1200" dirty="0" err="1">
                <a:solidFill>
                  <a:srgbClr val="9CDCFE"/>
                </a:solidFill>
                <a:latin typeface="Menlo" panose="020B0609030804020204" pitchFamily="49" charset="0"/>
              </a:rPr>
              <a:t>max_mem_cgroup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:-</a:t>
            </a:r>
            <a:r>
              <a:rPr lang="pl-PL" sz="1200" dirty="0">
                <a:solidFill>
                  <a:srgbClr val="9CDCFE"/>
                </a:solidFill>
                <a:latin typeface="Menlo" panose="020B0609030804020204" pitchFamily="49" charset="0"/>
              </a:rPr>
              <a:t>0}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 != -1 ] &amp;&amp; [ </a:t>
            </a:r>
            <a:r>
              <a:rPr lang="pl-PL" sz="1200" dirty="0">
                <a:solidFill>
                  <a:srgbClr val="9CDCFE"/>
                </a:solidFill>
                <a:latin typeface="Menlo" panose="020B0609030804020204" pitchFamily="49" charset="0"/>
              </a:rPr>
              <a:t>${</a:t>
            </a:r>
            <a:r>
              <a:rPr lang="pl-PL" sz="1200" dirty="0" err="1">
                <a:solidFill>
                  <a:srgbClr val="9CDCFE"/>
                </a:solidFill>
                <a:latin typeface="Menlo" panose="020B0609030804020204" pitchFamily="49" charset="0"/>
              </a:rPr>
              <a:t>max_mem_cgroup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:-</a:t>
            </a:r>
            <a:r>
              <a:rPr lang="pl-PL" sz="1200" dirty="0">
                <a:solidFill>
                  <a:srgbClr val="9CDCFE"/>
                </a:solidFill>
                <a:latin typeface="Menlo" panose="020B0609030804020204" pitchFamily="49" charset="0"/>
              </a:rPr>
              <a:t>0}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 -</a:t>
            </a:r>
            <a:r>
              <a:rPr lang="pl-PL" sz="1200" dirty="0" err="1">
                <a:solidFill>
                  <a:srgbClr val="D4D4D4"/>
                </a:solidFill>
                <a:latin typeface="Menlo" panose="020B0609030804020204" pitchFamily="49" charset="0"/>
              </a:rPr>
              <a:t>lt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pl-PL" sz="1200" dirty="0">
                <a:solidFill>
                  <a:srgbClr val="9CDCFE"/>
                </a:solidFill>
                <a:latin typeface="Menlo" panose="020B0609030804020204" pitchFamily="49" charset="0"/>
              </a:rPr>
              <a:t>${</a:t>
            </a:r>
            <a:r>
              <a:rPr lang="pl-PL" sz="1200" dirty="0" err="1">
                <a:solidFill>
                  <a:srgbClr val="9CDCFE"/>
                </a:solidFill>
                <a:latin typeface="Menlo" panose="020B0609030804020204" pitchFamily="49" charset="0"/>
              </a:rPr>
              <a:t>max_mem_meminfo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:-</a:t>
            </a:r>
            <a:r>
              <a:rPr lang="pl-PL" sz="1200" dirty="0">
                <a:solidFill>
                  <a:srgbClr val="9CDCFE"/>
                </a:solidFill>
                <a:latin typeface="Menlo" panose="020B0609030804020204" pitchFamily="49" charset="0"/>
              </a:rPr>
              <a:t>0}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 ]</a:t>
            </a:r>
          </a:p>
          <a:p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1200" dirty="0" err="1">
                <a:solidFill>
                  <a:srgbClr val="C586C0"/>
                </a:solidFill>
                <a:latin typeface="Menlo" panose="020B0609030804020204" pitchFamily="49" charset="0"/>
              </a:rPr>
              <a:t>then</a:t>
            </a:r>
            <a:endParaRPr lang="pl-PL" sz="1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      </a:t>
            </a:r>
            <a:r>
              <a:rPr lang="pl-PL" sz="1200" dirty="0">
                <a:solidFill>
                  <a:srgbClr val="DCDCAA"/>
                </a:solidFill>
                <a:latin typeface="Menlo" panose="020B0609030804020204" pitchFamily="49" charset="0"/>
              </a:rPr>
              <a:t>echo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pl-PL" sz="12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1200" dirty="0">
                <a:solidFill>
                  <a:srgbClr val="9CDCFE"/>
                </a:solidFill>
                <a:latin typeface="Menlo" panose="020B0609030804020204" pitchFamily="49" charset="0"/>
              </a:rPr>
              <a:t>${</a:t>
            </a:r>
            <a:r>
              <a:rPr lang="pl-PL" sz="1200" dirty="0" err="1">
                <a:solidFill>
                  <a:srgbClr val="9CDCFE"/>
                </a:solidFill>
                <a:latin typeface="Menlo" panose="020B0609030804020204" pitchFamily="49" charset="0"/>
              </a:rPr>
              <a:t>max_mem_cgroup</a:t>
            </a:r>
            <a:r>
              <a:rPr lang="pl-PL" sz="1200" dirty="0">
                <a:solidFill>
                  <a:srgbClr val="9CDCFE"/>
                </a:solidFill>
                <a:latin typeface="Menlo" panose="020B0609030804020204" pitchFamily="49" charset="0"/>
              </a:rPr>
              <a:t>}</a:t>
            </a:r>
            <a:r>
              <a:rPr lang="pl-PL" sz="12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endParaRPr lang="pl-PL" sz="1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1200" dirty="0">
                <a:solidFill>
                  <a:srgbClr val="C586C0"/>
                </a:solidFill>
                <a:latin typeface="Menlo" panose="020B0609030804020204" pitchFamily="49" charset="0"/>
              </a:rPr>
              <a:t>fi</a:t>
            </a:r>
            <a:endParaRPr lang="pl-PL" sz="1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pl-PL" sz="1200" dirty="0">
                <a:solidFill>
                  <a:srgbClr val="C586C0"/>
                </a:solidFill>
                <a:latin typeface="Menlo" panose="020B0609030804020204" pitchFamily="49" charset="0"/>
              </a:rPr>
              <a:t>fi</a:t>
            </a:r>
            <a:endParaRPr lang="pl-PL" sz="1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}</a:t>
            </a:r>
          </a:p>
          <a:p>
            <a:endParaRPr lang="pl-PL" sz="1200" dirty="0">
              <a:solidFill>
                <a:srgbClr val="D4D4D4"/>
              </a:solidFill>
              <a:latin typeface="Menlo" panose="020B060903080402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CE655B-63D8-934D-ABDE-A4A87C8F46A0}"/>
              </a:ext>
            </a:extLst>
          </p:cNvPr>
          <p:cNvSpPr txBox="1"/>
          <p:nvPr/>
        </p:nvSpPr>
        <p:spPr>
          <a:xfrm>
            <a:off x="6095998" y="5914147"/>
            <a:ext cx="4783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>
                <a:solidFill>
                  <a:schemeClr val="bg1"/>
                </a:solidFill>
              </a:rPr>
              <a:t>Source: </a:t>
            </a:r>
            <a:r>
              <a:rPr lang="pl-PL" dirty="0" err="1">
                <a:solidFill>
                  <a:schemeClr val="bg1"/>
                </a:solidFill>
              </a:rPr>
              <a:t>github.com</a:t>
            </a:r>
            <a:r>
              <a:rPr lang="pl-PL" dirty="0">
                <a:solidFill>
                  <a:schemeClr val="bg1"/>
                </a:solidFill>
              </a:rPr>
              <a:t>/fabric8io-images/run-</a:t>
            </a:r>
            <a:r>
              <a:rPr lang="pl-PL" dirty="0" err="1">
                <a:solidFill>
                  <a:schemeClr val="bg1"/>
                </a:solidFill>
              </a:rPr>
              <a:t>java</a:t>
            </a:r>
            <a:r>
              <a:rPr lang="pl-PL" dirty="0">
                <a:solidFill>
                  <a:schemeClr val="bg1"/>
                </a:solidFill>
              </a:rPr>
              <a:t>-</a:t>
            </a:r>
            <a:r>
              <a:rPr lang="pl-PL" dirty="0" err="1">
                <a:solidFill>
                  <a:schemeClr val="bg1"/>
                </a:solidFill>
              </a:rPr>
              <a:t>sh</a:t>
            </a:r>
            <a:endParaRPr lang="pl-P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264180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669A84-065C-254C-9CF9-21FB2BDE2F4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1065" b="4029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B55E30-27AE-5A48-8C08-DED19B259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pl-PL" dirty="0">
                <a:solidFill>
                  <a:srgbClr val="FFFFFF"/>
                </a:solidFill>
              </a:rPr>
              <a:t>Java 9, 8u121+</a:t>
            </a:r>
            <a:endParaRPr lang="pl-PL" dirty="0">
              <a:solidFill>
                <a:srgbClr val="FFFFFF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28291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5674" y="1813099"/>
            <a:ext cx="10515600" cy="4351338"/>
          </a:xfrm>
        </p:spPr>
        <p:txBody>
          <a:bodyPr>
            <a:normAutofit/>
          </a:bodyPr>
          <a:lstStyle/>
          <a:p>
            <a:pPr marL="0" indent="0" fontAlgn="base">
              <a:buNone/>
            </a:pPr>
            <a:r>
              <a:rPr lang="pl-PL" dirty="0">
                <a:solidFill>
                  <a:schemeClr val="bg1"/>
                </a:solidFill>
              </a:rPr>
              <a:t>CPU </a:t>
            </a:r>
            <a:r>
              <a:rPr lang="pl-PL" dirty="0" err="1">
                <a:solidFill>
                  <a:schemeClr val="bg1"/>
                </a:solidFill>
              </a:rPr>
              <a:t>configuration</a:t>
            </a:r>
            <a:r>
              <a:rPr lang="pl-PL" dirty="0">
                <a:solidFill>
                  <a:schemeClr val="bg1"/>
                </a:solidFill>
              </a:rPr>
              <a:t>:</a:t>
            </a:r>
          </a:p>
          <a:p>
            <a:pPr marL="0" indent="0" fontAlgn="base">
              <a:buNone/>
            </a:pPr>
            <a:r>
              <a:rPr lang="pl-PL" sz="2000" dirty="0">
                <a:solidFill>
                  <a:schemeClr val="accent1"/>
                </a:solidFill>
              </a:rPr>
              <a:t>-</a:t>
            </a:r>
            <a:r>
              <a:rPr lang="pl-PL" sz="2000" dirty="0" err="1">
                <a:solidFill>
                  <a:schemeClr val="accent1"/>
                </a:solidFill>
              </a:rPr>
              <a:t>XX:ParallelGCThreads</a:t>
            </a:r>
            <a:r>
              <a:rPr lang="pl-PL" sz="2000" dirty="0"/>
              <a:t> </a:t>
            </a:r>
            <a:r>
              <a:rPr lang="pl-PL" dirty="0">
                <a:solidFill>
                  <a:schemeClr val="bg1"/>
                </a:solidFill>
              </a:rPr>
              <a:t>and</a:t>
            </a:r>
            <a:r>
              <a:rPr lang="pl-PL" sz="2000" dirty="0"/>
              <a:t> </a:t>
            </a:r>
            <a:r>
              <a:rPr lang="pl-PL" sz="2000" dirty="0">
                <a:solidFill>
                  <a:schemeClr val="accent1"/>
                </a:solidFill>
              </a:rPr>
              <a:t>-</a:t>
            </a:r>
            <a:r>
              <a:rPr lang="pl-PL" sz="2000" dirty="0" err="1">
                <a:solidFill>
                  <a:schemeClr val="accent1"/>
                </a:solidFill>
              </a:rPr>
              <a:t>XX:CICompilerCount</a:t>
            </a:r>
            <a:r>
              <a:rPr lang="pl-PL" sz="2000" dirty="0"/>
              <a:t> </a:t>
            </a:r>
            <a:r>
              <a:rPr lang="pl-PL" dirty="0" err="1">
                <a:solidFill>
                  <a:schemeClr val="bg1"/>
                </a:solidFill>
              </a:rPr>
              <a:t>are</a:t>
            </a:r>
            <a:r>
              <a:rPr lang="pl-PL" dirty="0">
                <a:solidFill>
                  <a:schemeClr val="bg1"/>
                </a:solidFill>
              </a:rPr>
              <a:t> set </a:t>
            </a:r>
            <a:r>
              <a:rPr lang="pl-PL" dirty="0" err="1">
                <a:solidFill>
                  <a:schemeClr val="bg1"/>
                </a:solidFill>
              </a:rPr>
              <a:t>based</a:t>
            </a:r>
            <a:r>
              <a:rPr lang="pl-PL" dirty="0">
                <a:solidFill>
                  <a:schemeClr val="bg1"/>
                </a:solidFill>
              </a:rPr>
              <a:t> on</a:t>
            </a:r>
            <a:r>
              <a:rPr lang="pl-PL" sz="2000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Containers</a:t>
            </a:r>
            <a:r>
              <a:rPr lang="pl-PL" dirty="0">
                <a:solidFill>
                  <a:schemeClr val="bg1"/>
                </a:solidFill>
              </a:rPr>
              <a:t> CPU </a:t>
            </a:r>
            <a:r>
              <a:rPr lang="pl-PL" dirty="0" err="1">
                <a:solidFill>
                  <a:schemeClr val="bg1"/>
                </a:solidFill>
              </a:rPr>
              <a:t>limits</a:t>
            </a:r>
            <a:r>
              <a:rPr lang="pl-PL" dirty="0">
                <a:solidFill>
                  <a:schemeClr val="bg1"/>
                </a:solidFill>
              </a:rPr>
              <a:t> (</a:t>
            </a:r>
            <a:r>
              <a:rPr lang="pl-PL" dirty="0" err="1">
                <a:solidFill>
                  <a:schemeClr val="bg1"/>
                </a:solidFill>
              </a:rPr>
              <a:t>can</a:t>
            </a:r>
            <a:r>
              <a:rPr lang="pl-PL" dirty="0">
                <a:solidFill>
                  <a:schemeClr val="bg1"/>
                </a:solidFill>
              </a:rPr>
              <a:t> be </a:t>
            </a:r>
            <a:r>
              <a:rPr lang="pl-PL" dirty="0" err="1">
                <a:solidFill>
                  <a:schemeClr val="bg1"/>
                </a:solidFill>
              </a:rPr>
              <a:t>overridden</a:t>
            </a:r>
            <a:r>
              <a:rPr lang="pl-PL" dirty="0">
                <a:solidFill>
                  <a:schemeClr val="bg1"/>
                </a:solidFill>
              </a:rPr>
              <a:t>)</a:t>
            </a:r>
          </a:p>
          <a:p>
            <a:pPr marL="457200" lvl="1" indent="0" fontAlgn="base">
              <a:buNone/>
            </a:pPr>
            <a:r>
              <a:rPr lang="pl-PL" dirty="0" err="1">
                <a:solidFill>
                  <a:schemeClr val="bg1"/>
                </a:solidFill>
              </a:rPr>
              <a:t>calculated</a:t>
            </a:r>
            <a:r>
              <a:rPr lang="pl-PL" dirty="0">
                <a:solidFill>
                  <a:schemeClr val="bg1"/>
                </a:solidFill>
              </a:rPr>
              <a:t> from</a:t>
            </a:r>
            <a:r>
              <a:rPr lang="pl-PL" sz="1800" dirty="0"/>
              <a:t> </a:t>
            </a:r>
            <a:r>
              <a:rPr lang="pl-PL" sz="1800" dirty="0">
                <a:solidFill>
                  <a:schemeClr val="accent1"/>
                </a:solidFill>
              </a:rPr>
              <a:t>--</a:t>
            </a:r>
            <a:r>
              <a:rPr lang="pl-PL" sz="1800" dirty="0" err="1">
                <a:solidFill>
                  <a:schemeClr val="accent1"/>
                </a:solidFill>
              </a:rPr>
              <a:t>cpuset-cpus</a:t>
            </a:r>
            <a:br>
              <a:rPr lang="pl-PL" dirty="0"/>
            </a:br>
            <a:endParaRPr lang="pl-PL" dirty="0"/>
          </a:p>
          <a:p>
            <a:pPr marL="0" indent="0" fontAlgn="base">
              <a:buNone/>
            </a:pPr>
            <a:r>
              <a:rPr lang="pl-PL" dirty="0">
                <a:solidFill>
                  <a:schemeClr val="bg1"/>
                </a:solidFill>
              </a:rPr>
              <a:t>Memory </a:t>
            </a:r>
            <a:r>
              <a:rPr lang="pl-PL" dirty="0" err="1">
                <a:solidFill>
                  <a:schemeClr val="bg1"/>
                </a:solidFill>
              </a:rPr>
              <a:t>Configuration</a:t>
            </a:r>
            <a:r>
              <a:rPr lang="pl-PL" dirty="0"/>
              <a:t>:</a:t>
            </a:r>
          </a:p>
          <a:p>
            <a:pPr marL="457200" lvl="1" indent="0" fontAlgn="base">
              <a:buNone/>
            </a:pPr>
            <a:r>
              <a:rPr lang="pl-PL" dirty="0">
                <a:solidFill>
                  <a:schemeClr val="accent1"/>
                </a:solidFill>
              </a:rPr>
              <a:t>-XX:+</a:t>
            </a:r>
            <a:r>
              <a:rPr lang="pl-PL" dirty="0" err="1">
                <a:solidFill>
                  <a:schemeClr val="accent1"/>
                </a:solidFill>
              </a:rPr>
              <a:t>UnlockExperimentalVMOptions</a:t>
            </a:r>
            <a:r>
              <a:rPr lang="pl-PL" dirty="0">
                <a:solidFill>
                  <a:schemeClr val="accent1"/>
                </a:solidFill>
              </a:rPr>
              <a:t> </a:t>
            </a:r>
          </a:p>
          <a:p>
            <a:pPr marL="457200" lvl="1" indent="0" fontAlgn="base">
              <a:buNone/>
            </a:pPr>
            <a:r>
              <a:rPr lang="pl-PL" dirty="0">
                <a:solidFill>
                  <a:schemeClr val="accent1"/>
                </a:solidFill>
              </a:rPr>
              <a:t>-XX:+</a:t>
            </a:r>
            <a:r>
              <a:rPr lang="pl-PL" dirty="0" err="1">
                <a:solidFill>
                  <a:schemeClr val="accent1"/>
                </a:solidFill>
              </a:rPr>
              <a:t>UseCGroupMemoryLimitForHeap</a:t>
            </a:r>
            <a:r>
              <a:rPr lang="pl-PL" dirty="0"/>
              <a:t> </a:t>
            </a:r>
          </a:p>
          <a:p>
            <a:pPr marL="457200" lvl="1" indent="0" fontAlgn="base">
              <a:buNone/>
            </a:pPr>
            <a:r>
              <a:rPr lang="pl-PL" dirty="0">
                <a:solidFill>
                  <a:schemeClr val="bg1"/>
                </a:solidFill>
              </a:rPr>
              <a:t>set</a:t>
            </a:r>
            <a:r>
              <a:rPr lang="pl-PL" sz="1800" dirty="0"/>
              <a:t> </a:t>
            </a:r>
            <a:r>
              <a:rPr lang="pl-PL" sz="1800" dirty="0">
                <a:solidFill>
                  <a:schemeClr val="accent1"/>
                </a:solidFill>
              </a:rPr>
              <a:t>-</a:t>
            </a:r>
            <a:r>
              <a:rPr lang="pl-PL" sz="1800" dirty="0" err="1">
                <a:solidFill>
                  <a:schemeClr val="accent1"/>
                </a:solidFill>
              </a:rPr>
              <a:t>XX:MaxRAMFraction</a:t>
            </a:r>
            <a:r>
              <a:rPr lang="pl-PL" sz="1800" dirty="0"/>
              <a:t> </a:t>
            </a:r>
            <a:r>
              <a:rPr lang="pl-PL" dirty="0">
                <a:solidFill>
                  <a:schemeClr val="bg1"/>
                </a:solidFill>
              </a:rPr>
              <a:t>to 2 (</a:t>
            </a:r>
            <a:r>
              <a:rPr lang="pl-PL" dirty="0" err="1">
                <a:solidFill>
                  <a:schemeClr val="bg1"/>
                </a:solidFill>
              </a:rPr>
              <a:t>default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is</a:t>
            </a:r>
            <a:r>
              <a:rPr lang="pl-PL" dirty="0">
                <a:solidFill>
                  <a:schemeClr val="bg1"/>
                </a:solidFill>
              </a:rPr>
              <a:t> 4)</a:t>
            </a:r>
            <a:endParaRPr lang="pl-PL" sz="18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pl-PL" sz="2800" dirty="0">
              <a:solidFill>
                <a:schemeClr val="bg1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solidFill>
                  <a:schemeClr val="bg1"/>
                </a:solidFill>
                <a:ea typeface="Roboto" panose="02000000000000000000" pitchFamily="2" charset="0"/>
              </a:rPr>
              <a:t>Java 9, 8u121+</a:t>
            </a:r>
          </a:p>
        </p:txBody>
      </p:sp>
    </p:spTree>
    <p:extLst>
      <p:ext uri="{BB962C8B-B14F-4D97-AF65-F5344CB8AC3E}">
        <p14:creationId xmlns:p14="http://schemas.microsoft.com/office/powerpoint/2010/main" val="304053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36A4F0-63AB-A74F-8561-316332D29D6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4395" b="165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B55E30-27AE-5A48-8C08-DED19B259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pl-PL">
                <a:solidFill>
                  <a:srgbClr val="FFFFFF"/>
                </a:solidFill>
              </a:rPr>
              <a:t>Java 10+, 8u191+</a:t>
            </a:r>
            <a:endParaRPr lang="pl-PL" dirty="0">
              <a:solidFill>
                <a:srgbClr val="FFFFFF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36947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5674" y="1813099"/>
            <a:ext cx="10515600" cy="4351338"/>
          </a:xfrm>
        </p:spPr>
        <p:txBody>
          <a:bodyPr>
            <a:normAutofit fontScale="92500" lnSpcReduction="10000"/>
          </a:bodyPr>
          <a:lstStyle/>
          <a:p>
            <a:r>
              <a:rPr lang="pl-PL" dirty="0" err="1">
                <a:solidFill>
                  <a:schemeClr val="bg1"/>
                </a:solidFill>
              </a:rPr>
              <a:t>More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container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awareness</a:t>
            </a:r>
            <a:endParaRPr lang="pl-PL" dirty="0">
              <a:solidFill>
                <a:schemeClr val="bg1"/>
              </a:solidFill>
            </a:endParaRPr>
          </a:p>
          <a:p>
            <a:pPr fontAlgn="base"/>
            <a:r>
              <a:rPr lang="pl-PL" dirty="0" err="1">
                <a:solidFill>
                  <a:schemeClr val="bg1"/>
                </a:solidFill>
              </a:rPr>
              <a:t>Improve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heap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memory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allocations</a:t>
            </a:r>
            <a:r>
              <a:rPr lang="pl-PL" dirty="0">
                <a:solidFill>
                  <a:schemeClr val="bg1"/>
                </a:solidFill>
              </a:rPr>
              <a:t> [</a:t>
            </a:r>
            <a:r>
              <a:rPr lang="pl-PL" sz="2400" dirty="0">
                <a:solidFill>
                  <a:schemeClr val="accent1"/>
                </a:solidFill>
              </a:rPr>
              <a:t>JDK-8196595</a:t>
            </a:r>
            <a:r>
              <a:rPr lang="pl-PL" dirty="0">
                <a:solidFill>
                  <a:schemeClr val="bg1"/>
                </a:solidFill>
              </a:rPr>
              <a:t>]:</a:t>
            </a:r>
          </a:p>
          <a:p>
            <a:pPr lvl="1" fontAlgn="base"/>
            <a:r>
              <a:rPr lang="pl-PL" dirty="0">
                <a:solidFill>
                  <a:schemeClr val="accent1"/>
                </a:solidFill>
              </a:rPr>
              <a:t>-</a:t>
            </a:r>
            <a:r>
              <a:rPr lang="pl-PL" dirty="0" err="1">
                <a:solidFill>
                  <a:schemeClr val="accent1"/>
                </a:solidFill>
              </a:rPr>
              <a:t>XX:InitialRAMPercentage</a:t>
            </a:r>
            <a:r>
              <a:rPr lang="pl-PL" dirty="0">
                <a:solidFill>
                  <a:schemeClr val="bg1"/>
                </a:solidFill>
              </a:rPr>
              <a:t>, </a:t>
            </a:r>
            <a:r>
              <a:rPr lang="pl-PL" dirty="0">
                <a:solidFill>
                  <a:schemeClr val="accent1"/>
                </a:solidFill>
              </a:rPr>
              <a:t>-</a:t>
            </a:r>
            <a:r>
              <a:rPr lang="pl-PL" dirty="0" err="1">
                <a:solidFill>
                  <a:schemeClr val="accent1"/>
                </a:solidFill>
              </a:rPr>
              <a:t>XX:MaxRAMPercentage</a:t>
            </a:r>
            <a:r>
              <a:rPr lang="pl-PL" dirty="0">
                <a:solidFill>
                  <a:schemeClr val="bg1"/>
                </a:solidFill>
              </a:rPr>
              <a:t>, </a:t>
            </a:r>
            <a:r>
              <a:rPr lang="pl-PL" sz="2800" dirty="0">
                <a:solidFill>
                  <a:schemeClr val="bg1"/>
                </a:solidFill>
              </a:rPr>
              <a:t>and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>
                <a:solidFill>
                  <a:schemeClr val="accent1"/>
                </a:solidFill>
              </a:rPr>
              <a:t>-</a:t>
            </a:r>
            <a:r>
              <a:rPr lang="pl-PL" dirty="0" err="1">
                <a:solidFill>
                  <a:schemeClr val="accent1"/>
                </a:solidFill>
              </a:rPr>
              <a:t>XX:MinRAMPercentage</a:t>
            </a:r>
            <a:endParaRPr lang="pl-PL" dirty="0">
              <a:solidFill>
                <a:schemeClr val="accent1"/>
              </a:solidFill>
            </a:endParaRPr>
          </a:p>
          <a:p>
            <a:pPr lvl="1" fontAlgn="base"/>
            <a:r>
              <a:rPr lang="pl-PL" dirty="0">
                <a:solidFill>
                  <a:schemeClr val="accent1"/>
                </a:solidFill>
              </a:rPr>
              <a:t>-</a:t>
            </a:r>
            <a:r>
              <a:rPr lang="pl-PL" dirty="0" err="1">
                <a:solidFill>
                  <a:schemeClr val="accent1"/>
                </a:solidFill>
              </a:rPr>
              <a:t>XX:InitialRAMFraction</a:t>
            </a:r>
            <a:r>
              <a:rPr lang="pl-PL" dirty="0">
                <a:solidFill>
                  <a:schemeClr val="bg1"/>
                </a:solidFill>
              </a:rPr>
              <a:t>, </a:t>
            </a:r>
            <a:r>
              <a:rPr lang="pl-PL" dirty="0">
                <a:solidFill>
                  <a:schemeClr val="accent1"/>
                </a:solidFill>
              </a:rPr>
              <a:t>-</a:t>
            </a:r>
            <a:r>
              <a:rPr lang="pl-PL" dirty="0" err="1">
                <a:solidFill>
                  <a:schemeClr val="accent1"/>
                </a:solidFill>
              </a:rPr>
              <a:t>XX:MaxRAMFraction</a:t>
            </a:r>
            <a:r>
              <a:rPr lang="pl-PL" dirty="0">
                <a:solidFill>
                  <a:schemeClr val="bg1"/>
                </a:solidFill>
              </a:rPr>
              <a:t>, </a:t>
            </a:r>
            <a:r>
              <a:rPr lang="pl-PL" sz="2800" dirty="0">
                <a:solidFill>
                  <a:schemeClr val="bg1"/>
                </a:solidFill>
              </a:rPr>
              <a:t>and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>
                <a:solidFill>
                  <a:schemeClr val="accent1"/>
                </a:solidFill>
              </a:rPr>
              <a:t>-</a:t>
            </a:r>
            <a:r>
              <a:rPr lang="pl-PL" dirty="0" err="1">
                <a:solidFill>
                  <a:schemeClr val="accent1"/>
                </a:solidFill>
              </a:rPr>
              <a:t>XX:MinRAMFraction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are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Deprecated</a:t>
            </a:r>
            <a:endParaRPr lang="pl-PL" dirty="0">
              <a:solidFill>
                <a:schemeClr val="bg1"/>
              </a:solidFill>
            </a:endParaRPr>
          </a:p>
          <a:p>
            <a:pPr fontAlgn="base"/>
            <a:r>
              <a:rPr lang="pl-PL" dirty="0">
                <a:solidFill>
                  <a:schemeClr val="bg1"/>
                </a:solidFill>
              </a:rPr>
              <a:t>The </a:t>
            </a:r>
            <a:r>
              <a:rPr lang="pl-PL" dirty="0" err="1">
                <a:solidFill>
                  <a:schemeClr val="bg1"/>
                </a:solidFill>
              </a:rPr>
              <a:t>total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number</a:t>
            </a:r>
            <a:r>
              <a:rPr lang="pl-PL" dirty="0">
                <a:solidFill>
                  <a:schemeClr val="bg1"/>
                </a:solidFill>
              </a:rPr>
              <a:t> of </a:t>
            </a:r>
            <a:r>
              <a:rPr lang="pl-PL" dirty="0" err="1">
                <a:solidFill>
                  <a:schemeClr val="bg1"/>
                </a:solidFill>
              </a:rPr>
              <a:t>CPUs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available</a:t>
            </a:r>
            <a:r>
              <a:rPr lang="pl-PL" dirty="0">
                <a:solidFill>
                  <a:schemeClr val="bg1"/>
                </a:solidFill>
              </a:rPr>
              <a:t> to the Java </a:t>
            </a:r>
            <a:r>
              <a:rPr lang="pl-PL" dirty="0" err="1">
                <a:solidFill>
                  <a:schemeClr val="bg1"/>
                </a:solidFill>
              </a:rPr>
              <a:t>process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is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calculated</a:t>
            </a:r>
            <a:r>
              <a:rPr lang="pl-PL" dirty="0">
                <a:solidFill>
                  <a:schemeClr val="bg1"/>
                </a:solidFill>
              </a:rPr>
              <a:t> from</a:t>
            </a:r>
            <a:r>
              <a:rPr lang="pl-PL" sz="2400" dirty="0">
                <a:solidFill>
                  <a:schemeClr val="bg1"/>
                </a:solidFill>
              </a:rPr>
              <a:t> </a:t>
            </a:r>
            <a:r>
              <a:rPr lang="pl-PL" sz="2400" dirty="0">
                <a:solidFill>
                  <a:schemeClr val="accent1"/>
                </a:solidFill>
              </a:rPr>
              <a:t>--</a:t>
            </a:r>
            <a:r>
              <a:rPr lang="pl-PL" sz="2400" dirty="0" err="1">
                <a:solidFill>
                  <a:schemeClr val="accent1"/>
                </a:solidFill>
              </a:rPr>
              <a:t>cpus</a:t>
            </a:r>
            <a:r>
              <a:rPr lang="pl-PL" sz="2400" dirty="0">
                <a:solidFill>
                  <a:schemeClr val="bg1"/>
                </a:solidFill>
              </a:rPr>
              <a:t>, </a:t>
            </a:r>
            <a:r>
              <a:rPr lang="pl-PL" sz="2400" dirty="0">
                <a:solidFill>
                  <a:schemeClr val="accent1"/>
                </a:solidFill>
              </a:rPr>
              <a:t>--</a:t>
            </a:r>
            <a:r>
              <a:rPr lang="pl-PL" sz="2400" dirty="0" err="1">
                <a:solidFill>
                  <a:schemeClr val="accent1"/>
                </a:solidFill>
              </a:rPr>
              <a:t>cpu-shares</a:t>
            </a:r>
            <a:r>
              <a:rPr lang="pl-PL" sz="2400" dirty="0">
                <a:solidFill>
                  <a:schemeClr val="bg1"/>
                </a:solidFill>
              </a:rPr>
              <a:t>, </a:t>
            </a:r>
            <a:r>
              <a:rPr lang="pl-PL" sz="2400" dirty="0">
                <a:solidFill>
                  <a:schemeClr val="accent1"/>
                </a:solidFill>
              </a:rPr>
              <a:t>--</a:t>
            </a:r>
            <a:r>
              <a:rPr lang="pl-PL" sz="2400" dirty="0" err="1">
                <a:solidFill>
                  <a:schemeClr val="accent1"/>
                </a:solidFill>
              </a:rPr>
              <a:t>cpu-quota</a:t>
            </a:r>
            <a:r>
              <a:rPr lang="pl-PL" sz="2400" dirty="0">
                <a:solidFill>
                  <a:schemeClr val="accent1"/>
                </a:solidFill>
              </a:rPr>
              <a:t> </a:t>
            </a:r>
            <a:r>
              <a:rPr lang="pl-PL" sz="2400" dirty="0">
                <a:solidFill>
                  <a:schemeClr val="bg1"/>
                </a:solidFill>
              </a:rPr>
              <a:t>[</a:t>
            </a:r>
            <a:r>
              <a:rPr lang="pl-PL" sz="2400" dirty="0">
                <a:solidFill>
                  <a:schemeClr val="accent1"/>
                </a:solidFill>
              </a:rPr>
              <a:t>JDK-8146115</a:t>
            </a:r>
            <a:r>
              <a:rPr lang="pl-PL" sz="2400" dirty="0">
                <a:solidFill>
                  <a:schemeClr val="bg1"/>
                </a:solidFill>
              </a:rPr>
              <a:t>]</a:t>
            </a:r>
          </a:p>
          <a:p>
            <a:pPr lvl="1" fontAlgn="base"/>
            <a:r>
              <a:rPr lang="pl-PL" dirty="0" err="1">
                <a:solidFill>
                  <a:schemeClr val="bg1"/>
                </a:solidFill>
              </a:rPr>
              <a:t>Use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>
                <a:solidFill>
                  <a:schemeClr val="accent1"/>
                </a:solidFill>
              </a:rPr>
              <a:t>-XX:-</a:t>
            </a:r>
            <a:r>
              <a:rPr lang="pl-PL" dirty="0" err="1">
                <a:solidFill>
                  <a:schemeClr val="accent1"/>
                </a:solidFill>
              </a:rPr>
              <a:t>UseContainerSupport</a:t>
            </a:r>
            <a:r>
              <a:rPr lang="pl-PL" dirty="0">
                <a:solidFill>
                  <a:schemeClr val="bg1"/>
                </a:solidFill>
              </a:rPr>
              <a:t> to return to the </a:t>
            </a:r>
            <a:r>
              <a:rPr lang="pl-PL" dirty="0" err="1">
                <a:solidFill>
                  <a:schemeClr val="bg1"/>
                </a:solidFill>
              </a:rPr>
              <a:t>old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behavior</a:t>
            </a:r>
            <a:endParaRPr lang="pl-PL" dirty="0">
              <a:solidFill>
                <a:schemeClr val="bg1"/>
              </a:solidFill>
            </a:endParaRPr>
          </a:p>
          <a:p>
            <a:pPr lvl="1" fontAlgn="base"/>
            <a:r>
              <a:rPr lang="pl-PL" dirty="0">
                <a:solidFill>
                  <a:schemeClr val="bg1"/>
                </a:solidFill>
              </a:rPr>
              <a:t># </a:t>
            </a:r>
            <a:r>
              <a:rPr lang="pl-PL" dirty="0" err="1">
                <a:solidFill>
                  <a:schemeClr val="bg1"/>
                </a:solidFill>
              </a:rPr>
              <a:t>processors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that</a:t>
            </a:r>
            <a:r>
              <a:rPr lang="pl-PL" dirty="0">
                <a:solidFill>
                  <a:schemeClr val="bg1"/>
                </a:solidFill>
              </a:rPr>
              <a:t> the JVM </a:t>
            </a:r>
            <a:r>
              <a:rPr lang="pl-PL" dirty="0" err="1">
                <a:solidFill>
                  <a:schemeClr val="bg1"/>
                </a:solidFill>
              </a:rPr>
              <a:t>will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use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internally</a:t>
            </a:r>
            <a:r>
              <a:rPr lang="pl-PL" dirty="0">
                <a:solidFill>
                  <a:schemeClr val="bg1"/>
                </a:solidFill>
              </a:rPr>
              <a:t>  </a:t>
            </a:r>
            <a:r>
              <a:rPr lang="pl-PL" dirty="0">
                <a:solidFill>
                  <a:schemeClr val="accent1"/>
                </a:solidFill>
              </a:rPr>
              <a:t>-</a:t>
            </a:r>
            <a:r>
              <a:rPr lang="pl-PL" dirty="0" err="1">
                <a:solidFill>
                  <a:schemeClr val="accent1"/>
                </a:solidFill>
              </a:rPr>
              <a:t>XX:ActiveProcessorCount</a:t>
            </a:r>
            <a:endParaRPr lang="pl-PL" dirty="0">
              <a:solidFill>
                <a:schemeClr val="accent1"/>
              </a:solidFill>
            </a:endParaRPr>
          </a:p>
          <a:p>
            <a:pPr fontAlgn="base"/>
            <a:r>
              <a:rPr lang="pl-PL" dirty="0" err="1">
                <a:solidFill>
                  <a:schemeClr val="bg1"/>
                </a:solidFill>
              </a:rPr>
              <a:t>Attach</a:t>
            </a:r>
            <a:r>
              <a:rPr lang="pl-PL" dirty="0">
                <a:solidFill>
                  <a:schemeClr val="bg1"/>
                </a:solidFill>
              </a:rPr>
              <a:t> in </a:t>
            </a:r>
            <a:r>
              <a:rPr lang="pl-PL" dirty="0" err="1">
                <a:solidFill>
                  <a:schemeClr val="bg1"/>
                </a:solidFill>
              </a:rPr>
              <a:t>linux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became</a:t>
            </a:r>
            <a:r>
              <a:rPr lang="pl-PL" dirty="0">
                <a:solidFill>
                  <a:schemeClr val="bg1"/>
                </a:solidFill>
              </a:rPr>
              <a:t> be </a:t>
            </a:r>
            <a:r>
              <a:rPr lang="pl-PL" dirty="0" err="1">
                <a:solidFill>
                  <a:schemeClr val="bg1"/>
                </a:solidFill>
              </a:rPr>
              <a:t>relative</a:t>
            </a:r>
            <a:r>
              <a:rPr lang="pl-PL" dirty="0">
                <a:solidFill>
                  <a:schemeClr val="bg1"/>
                </a:solidFill>
              </a:rPr>
              <a:t> to</a:t>
            </a:r>
            <a:r>
              <a:rPr lang="pl-PL" sz="2400" dirty="0">
                <a:solidFill>
                  <a:schemeClr val="bg1"/>
                </a:solidFill>
              </a:rPr>
              <a:t> /proc/</a:t>
            </a:r>
            <a:r>
              <a:rPr lang="pl-PL" sz="2400" dirty="0" err="1">
                <a:solidFill>
                  <a:schemeClr val="bg1"/>
                </a:solidFill>
              </a:rPr>
              <a:t>pid</a:t>
            </a:r>
            <a:r>
              <a:rPr lang="pl-PL" sz="2400" dirty="0">
                <a:solidFill>
                  <a:schemeClr val="bg1"/>
                </a:solidFill>
              </a:rPr>
              <a:t>/</a:t>
            </a:r>
            <a:r>
              <a:rPr lang="pl-PL" sz="2400" dirty="0" err="1">
                <a:solidFill>
                  <a:schemeClr val="bg1"/>
                </a:solidFill>
              </a:rPr>
              <a:t>root</a:t>
            </a:r>
            <a:r>
              <a:rPr lang="pl-PL" sz="2400" dirty="0">
                <a:solidFill>
                  <a:schemeClr val="bg1"/>
                </a:solidFill>
              </a:rPr>
              <a:t> </a:t>
            </a:r>
            <a:r>
              <a:rPr lang="pl-PL" dirty="0">
                <a:solidFill>
                  <a:schemeClr val="bg1"/>
                </a:solidFill>
              </a:rPr>
              <a:t>and </a:t>
            </a:r>
            <a:r>
              <a:rPr lang="pl-PL" dirty="0" err="1">
                <a:solidFill>
                  <a:schemeClr val="bg1"/>
                </a:solidFill>
              </a:rPr>
              <a:t>namespace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aware</a:t>
            </a:r>
            <a:r>
              <a:rPr lang="pl-PL" sz="2400" dirty="0">
                <a:solidFill>
                  <a:schemeClr val="bg1"/>
                </a:solidFill>
              </a:rPr>
              <a:t>  (</a:t>
            </a:r>
            <a:r>
              <a:rPr lang="pl-PL" sz="2400" dirty="0" err="1">
                <a:solidFill>
                  <a:schemeClr val="bg1"/>
                </a:solidFill>
              </a:rPr>
              <a:t>jcmd</a:t>
            </a:r>
            <a:r>
              <a:rPr lang="pl-PL" sz="2400" dirty="0">
                <a:solidFill>
                  <a:schemeClr val="bg1"/>
                </a:solidFill>
              </a:rPr>
              <a:t>, </a:t>
            </a:r>
            <a:r>
              <a:rPr lang="pl-PL" sz="2400" dirty="0" err="1">
                <a:solidFill>
                  <a:schemeClr val="bg1"/>
                </a:solidFill>
              </a:rPr>
              <a:t>jstack</a:t>
            </a:r>
            <a:r>
              <a:rPr lang="pl-PL" sz="2400" dirty="0">
                <a:solidFill>
                  <a:schemeClr val="bg1"/>
                </a:solidFill>
              </a:rPr>
              <a:t>, </a:t>
            </a:r>
            <a:r>
              <a:rPr lang="pl-PL" sz="2400" dirty="0" err="1">
                <a:solidFill>
                  <a:schemeClr val="bg1"/>
                </a:solidFill>
              </a:rPr>
              <a:t>etc</a:t>
            </a:r>
            <a:r>
              <a:rPr lang="pl-PL" sz="24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solidFill>
                  <a:schemeClr val="bg1"/>
                </a:solidFill>
                <a:ea typeface="Roboto" panose="02000000000000000000" pitchFamily="2" charset="0"/>
              </a:rPr>
              <a:t>Java 10+, 8u191+</a:t>
            </a:r>
          </a:p>
        </p:txBody>
      </p:sp>
    </p:spTree>
    <p:extLst>
      <p:ext uri="{BB962C8B-B14F-4D97-AF65-F5344CB8AC3E}">
        <p14:creationId xmlns:p14="http://schemas.microsoft.com/office/powerpoint/2010/main" val="2301759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C68D549-011E-5044-8B53-8F304E76AF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B55E30-27AE-5A48-8C08-DED19B259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pl-PL" dirty="0">
                <a:solidFill>
                  <a:srgbClr val="FFFFFF"/>
                </a:solidFill>
              </a:rPr>
              <a:t>Java 11+</a:t>
            </a:r>
            <a:endParaRPr lang="pl-PL" dirty="0">
              <a:solidFill>
                <a:srgbClr val="FFFFFF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47518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EB7B83-8A16-8440-AD99-2FAD403D0DF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5910" b="982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B55E30-27AE-5A48-8C08-DED19B259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pl-PL" dirty="0" err="1">
                <a:solidFill>
                  <a:srgbClr val="FFFFFF"/>
                </a:solidFill>
                <a:ea typeface="Roboto" panose="02000000000000000000" pitchFamily="2" charset="0"/>
                <a:cs typeface="Calibri" panose="020F0502020204030204" pitchFamily="34" charset="0"/>
              </a:rPr>
              <a:t>Let’s</a:t>
            </a:r>
            <a:r>
              <a:rPr lang="pl-PL" dirty="0">
                <a:solidFill>
                  <a:srgbClr val="FFFFFF"/>
                </a:solidFill>
                <a:ea typeface="Roboto" panose="02000000000000000000" pitchFamily="2" charset="0"/>
                <a:cs typeface="Calibri" panose="020F0502020204030204" pitchFamily="34" charset="0"/>
              </a:rPr>
              <a:t> </a:t>
            </a:r>
            <a:r>
              <a:rPr lang="pl-PL" dirty="0" err="1">
                <a:solidFill>
                  <a:srgbClr val="FFFFFF"/>
                </a:solidFill>
                <a:ea typeface="Roboto" panose="02000000000000000000" pitchFamily="2" charset="0"/>
                <a:cs typeface="Calibri" panose="020F0502020204030204" pitchFamily="34" charset="0"/>
              </a:rPr>
              <a:t>Build</a:t>
            </a:r>
            <a:r>
              <a:rPr lang="pl-PL" dirty="0">
                <a:solidFill>
                  <a:srgbClr val="FFFFFF"/>
                </a:solidFill>
                <a:ea typeface="Roboto" panose="02000000000000000000" pitchFamily="2" charset="0"/>
                <a:cs typeface="Calibri" panose="020F0502020204030204" pitchFamily="34" charset="0"/>
              </a:rPr>
              <a:t> Application</a:t>
            </a:r>
          </a:p>
        </p:txBody>
      </p:sp>
    </p:spTree>
    <p:extLst>
      <p:ext uri="{BB962C8B-B14F-4D97-AF65-F5344CB8AC3E}">
        <p14:creationId xmlns:p14="http://schemas.microsoft.com/office/powerpoint/2010/main" val="39444214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5674" y="1813099"/>
            <a:ext cx="10515600" cy="4351338"/>
          </a:xfrm>
        </p:spPr>
        <p:txBody>
          <a:bodyPr>
            <a:normAutofit/>
          </a:bodyPr>
          <a:lstStyle/>
          <a:p>
            <a:r>
              <a:rPr lang="pl-PL" sz="3200" dirty="0" err="1">
                <a:solidFill>
                  <a:schemeClr val="bg1"/>
                </a:solidFill>
              </a:rPr>
              <a:t>More</a:t>
            </a:r>
            <a:r>
              <a:rPr lang="pl-PL" sz="3200" dirty="0">
                <a:solidFill>
                  <a:schemeClr val="bg1"/>
                </a:solidFill>
              </a:rPr>
              <a:t> </a:t>
            </a:r>
            <a:r>
              <a:rPr lang="pl-PL" sz="3200" dirty="0" err="1">
                <a:solidFill>
                  <a:schemeClr val="bg1"/>
                </a:solidFill>
              </a:rPr>
              <a:t>container</a:t>
            </a:r>
            <a:r>
              <a:rPr lang="pl-PL" sz="3200" dirty="0">
                <a:solidFill>
                  <a:schemeClr val="bg1"/>
                </a:solidFill>
              </a:rPr>
              <a:t> </a:t>
            </a:r>
            <a:r>
              <a:rPr lang="pl-PL" sz="3200" dirty="0" err="1">
                <a:solidFill>
                  <a:schemeClr val="bg1"/>
                </a:solidFill>
              </a:rPr>
              <a:t>awareness</a:t>
            </a:r>
            <a:endParaRPr lang="pl-PL" sz="3200" dirty="0">
              <a:solidFill>
                <a:schemeClr val="bg1"/>
              </a:solidFill>
            </a:endParaRPr>
          </a:p>
          <a:p>
            <a:pPr fontAlgn="base"/>
            <a:r>
              <a:rPr lang="pl-PL" sz="3200" dirty="0" err="1">
                <a:solidFill>
                  <a:schemeClr val="bg1"/>
                </a:solidFill>
              </a:rPr>
              <a:t>Removes</a:t>
            </a:r>
            <a:r>
              <a:rPr lang="pl-PL" sz="3600" dirty="0"/>
              <a:t> </a:t>
            </a:r>
            <a:r>
              <a:rPr lang="pl-PL" dirty="0">
                <a:solidFill>
                  <a:schemeClr val="accent1"/>
                </a:solidFill>
              </a:rPr>
              <a:t>-XX:+</a:t>
            </a:r>
            <a:r>
              <a:rPr lang="pl-PL" dirty="0" err="1">
                <a:solidFill>
                  <a:schemeClr val="accent1"/>
                </a:solidFill>
              </a:rPr>
              <a:t>UnlockExperimentalVMOptions</a:t>
            </a:r>
            <a:r>
              <a:rPr lang="pl-PL" dirty="0">
                <a:solidFill>
                  <a:schemeClr val="bg1"/>
                </a:solidFill>
              </a:rPr>
              <a:t>, -</a:t>
            </a:r>
            <a:r>
              <a:rPr lang="pl-PL" dirty="0">
                <a:solidFill>
                  <a:schemeClr val="accent1"/>
                </a:solidFill>
              </a:rPr>
              <a:t>XX:+</a:t>
            </a:r>
            <a:r>
              <a:rPr lang="pl-PL" dirty="0" err="1">
                <a:solidFill>
                  <a:schemeClr val="accent1"/>
                </a:solidFill>
              </a:rPr>
              <a:t>UseCGroupMemoryLimitForHeap</a:t>
            </a:r>
            <a:r>
              <a:rPr lang="pl-PL" dirty="0"/>
              <a:t> </a:t>
            </a:r>
            <a:r>
              <a:rPr lang="pl-PL" sz="3600" dirty="0">
                <a:solidFill>
                  <a:schemeClr val="bg1"/>
                </a:solidFill>
              </a:rPr>
              <a:t>[</a:t>
            </a:r>
            <a:r>
              <a:rPr lang="pl-PL" dirty="0">
                <a:solidFill>
                  <a:schemeClr val="accent1"/>
                </a:solidFill>
              </a:rPr>
              <a:t>JDK-8194086</a:t>
            </a:r>
            <a:r>
              <a:rPr lang="pl-PL" sz="3600" dirty="0">
                <a:solidFill>
                  <a:schemeClr val="bg1"/>
                </a:solidFill>
              </a:rPr>
              <a:t>]</a:t>
            </a:r>
          </a:p>
          <a:p>
            <a:pPr fontAlgn="base"/>
            <a:r>
              <a:rPr lang="pl-PL" dirty="0" err="1">
                <a:solidFill>
                  <a:schemeClr val="bg1"/>
                </a:solidFill>
              </a:rPr>
              <a:t>jcmd</a:t>
            </a:r>
            <a:r>
              <a:rPr lang="pl-PL" dirty="0">
                <a:solidFill>
                  <a:schemeClr val="bg1"/>
                </a:solidFill>
              </a:rPr>
              <a:t> -l and </a:t>
            </a:r>
            <a:r>
              <a:rPr lang="pl-PL" dirty="0" err="1">
                <a:solidFill>
                  <a:schemeClr val="bg1"/>
                </a:solidFill>
              </a:rPr>
              <a:t>jps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commands</a:t>
            </a:r>
            <a:r>
              <a:rPr lang="pl-PL" dirty="0">
                <a:solidFill>
                  <a:schemeClr val="bg1"/>
                </a:solidFill>
              </a:rPr>
              <a:t> do not list </a:t>
            </a:r>
            <a:r>
              <a:rPr lang="pl-PL" dirty="0" err="1">
                <a:solidFill>
                  <a:schemeClr val="bg1"/>
                </a:solidFill>
              </a:rPr>
              <a:t>JVMs</a:t>
            </a:r>
            <a:r>
              <a:rPr lang="pl-PL" dirty="0">
                <a:solidFill>
                  <a:schemeClr val="bg1"/>
                </a:solidFill>
              </a:rPr>
              <a:t> in Docker </a:t>
            </a:r>
            <a:r>
              <a:rPr lang="pl-PL" dirty="0" err="1">
                <a:solidFill>
                  <a:schemeClr val="bg1"/>
                </a:solidFill>
              </a:rPr>
              <a:t>containers</a:t>
            </a:r>
            <a:r>
              <a:rPr lang="pl-PL" dirty="0">
                <a:solidFill>
                  <a:schemeClr val="bg1"/>
                </a:solidFill>
              </a:rPr>
              <a:t> [</a:t>
            </a:r>
            <a:r>
              <a:rPr lang="pl-PL" sz="2000" dirty="0">
                <a:solidFill>
                  <a:schemeClr val="accent1"/>
                </a:solidFill>
              </a:rPr>
              <a:t>JDK-8193710</a:t>
            </a:r>
            <a:r>
              <a:rPr lang="pl-PL" dirty="0">
                <a:solidFill>
                  <a:schemeClr val="bg1"/>
                </a:solidFill>
              </a:rPr>
              <a:t>]</a:t>
            </a:r>
          </a:p>
          <a:p>
            <a:pPr fontAlgn="base"/>
            <a:r>
              <a:rPr lang="pl-PL" dirty="0" err="1">
                <a:solidFill>
                  <a:schemeClr val="bg1"/>
                </a:solidFill>
              </a:rPr>
              <a:t>Container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Metrics</a:t>
            </a:r>
            <a:r>
              <a:rPr lang="pl-PL" dirty="0">
                <a:solidFill>
                  <a:schemeClr val="bg1"/>
                </a:solidFill>
              </a:rPr>
              <a:t> (</a:t>
            </a:r>
            <a:r>
              <a:rPr lang="pl-PL" dirty="0">
                <a:solidFill>
                  <a:schemeClr val="accent1"/>
                </a:solidFill>
              </a:rPr>
              <a:t>-</a:t>
            </a:r>
            <a:r>
              <a:rPr lang="pl-PL" dirty="0" err="1">
                <a:solidFill>
                  <a:schemeClr val="accent1"/>
                </a:solidFill>
              </a:rPr>
              <a:t>XshowSettings:system</a:t>
            </a:r>
            <a:r>
              <a:rPr lang="pl-PL" dirty="0">
                <a:solidFill>
                  <a:schemeClr val="bg1"/>
                </a:solidFill>
              </a:rPr>
              <a:t>) [</a:t>
            </a:r>
            <a:r>
              <a:rPr lang="pl-PL" sz="2000" dirty="0">
                <a:solidFill>
                  <a:schemeClr val="accent1"/>
                </a:solidFill>
              </a:rPr>
              <a:t>JDK-8204107</a:t>
            </a:r>
            <a:r>
              <a:rPr lang="pl-PL" dirty="0">
                <a:solidFill>
                  <a:schemeClr val="bg1"/>
                </a:solidFill>
              </a:rPr>
              <a:t>]</a:t>
            </a:r>
          </a:p>
          <a:p>
            <a:pPr fontAlgn="base"/>
            <a:r>
              <a:rPr lang="pl-PL" dirty="0">
                <a:solidFill>
                  <a:schemeClr val="bg1"/>
                </a:solidFill>
              </a:rPr>
              <a:t>Update CPU </a:t>
            </a:r>
            <a:r>
              <a:rPr lang="pl-PL" dirty="0" err="1">
                <a:solidFill>
                  <a:schemeClr val="bg1"/>
                </a:solidFill>
              </a:rPr>
              <a:t>count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algorithm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when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both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cpu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shares</a:t>
            </a:r>
            <a:r>
              <a:rPr lang="pl-PL" dirty="0">
                <a:solidFill>
                  <a:schemeClr val="bg1"/>
                </a:solidFill>
              </a:rPr>
              <a:t> and </a:t>
            </a:r>
            <a:r>
              <a:rPr lang="pl-PL" dirty="0" err="1">
                <a:solidFill>
                  <a:schemeClr val="bg1"/>
                </a:solidFill>
              </a:rPr>
              <a:t>quotas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are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used</a:t>
            </a:r>
            <a:r>
              <a:rPr lang="pl-PL" dirty="0">
                <a:solidFill>
                  <a:schemeClr val="bg1"/>
                </a:solidFill>
              </a:rPr>
              <a:t> [</a:t>
            </a:r>
            <a:r>
              <a:rPr lang="pl-PL" sz="2000" dirty="0">
                <a:solidFill>
                  <a:schemeClr val="accent1"/>
                </a:solidFill>
              </a:rPr>
              <a:t>JDK-8197867</a:t>
            </a:r>
            <a:r>
              <a:rPr lang="pl-PL" dirty="0">
                <a:solidFill>
                  <a:schemeClr val="bg1"/>
                </a:solidFill>
              </a:rPr>
              <a:t>]</a:t>
            </a:r>
          </a:p>
          <a:p>
            <a:pPr lvl="1" fontAlgn="base"/>
            <a:r>
              <a:rPr lang="pl-PL" dirty="0">
                <a:solidFill>
                  <a:schemeClr val="accent1"/>
                </a:solidFill>
              </a:rPr>
              <a:t>-XX:+</a:t>
            </a:r>
            <a:r>
              <a:rPr lang="pl-PL" dirty="0" err="1">
                <a:solidFill>
                  <a:schemeClr val="accent1"/>
                </a:solidFill>
              </a:rPr>
              <a:t>PreferContainerQuotaForCPUCount</a:t>
            </a:r>
            <a:endParaRPr lang="pl-PL" sz="3200" dirty="0">
              <a:solidFill>
                <a:schemeClr val="accent1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solidFill>
                  <a:schemeClr val="bg1"/>
                </a:solidFill>
                <a:ea typeface="Roboto" panose="02000000000000000000" pitchFamily="2" charset="0"/>
              </a:rPr>
              <a:t>Java 11+</a:t>
            </a:r>
          </a:p>
        </p:txBody>
      </p:sp>
    </p:spTree>
    <p:extLst>
      <p:ext uri="{BB962C8B-B14F-4D97-AF65-F5344CB8AC3E}">
        <p14:creationId xmlns:p14="http://schemas.microsoft.com/office/powerpoint/2010/main" val="493680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5674" y="1813099"/>
            <a:ext cx="10515600" cy="4351338"/>
          </a:xfrm>
        </p:spPr>
        <p:txBody>
          <a:bodyPr>
            <a:normAutofit/>
          </a:bodyPr>
          <a:lstStyle/>
          <a:p>
            <a:pPr>
              <a:buClr>
                <a:schemeClr val="accent1"/>
              </a:buClr>
            </a:pPr>
            <a:r>
              <a:rPr lang="pl-PL" sz="3200" dirty="0" err="1">
                <a:solidFill>
                  <a:schemeClr val="bg1"/>
                </a:solidFill>
              </a:rPr>
              <a:t>If</a:t>
            </a:r>
            <a:r>
              <a:rPr lang="pl-PL" sz="3200" dirty="0">
                <a:solidFill>
                  <a:schemeClr val="bg1"/>
                </a:solidFill>
              </a:rPr>
              <a:t> </a:t>
            </a:r>
            <a:r>
              <a:rPr lang="pl-PL" sz="3200" dirty="0" err="1">
                <a:solidFill>
                  <a:schemeClr val="bg1"/>
                </a:solidFill>
              </a:rPr>
              <a:t>you</a:t>
            </a:r>
            <a:r>
              <a:rPr lang="pl-PL" sz="3200" dirty="0">
                <a:solidFill>
                  <a:schemeClr val="bg1"/>
                </a:solidFill>
              </a:rPr>
              <a:t> </a:t>
            </a:r>
            <a:r>
              <a:rPr lang="pl-PL" sz="3200" dirty="0" err="1">
                <a:solidFill>
                  <a:schemeClr val="bg1"/>
                </a:solidFill>
              </a:rPr>
              <a:t>really</a:t>
            </a:r>
            <a:r>
              <a:rPr lang="pl-PL" sz="3200" dirty="0">
                <a:solidFill>
                  <a:schemeClr val="bg1"/>
                </a:solidFill>
              </a:rPr>
              <a:t> </a:t>
            </a:r>
            <a:r>
              <a:rPr lang="pl-PL" sz="3200" dirty="0" err="1">
                <a:solidFill>
                  <a:schemeClr val="bg1"/>
                </a:solidFill>
              </a:rPr>
              <a:t>can’t</a:t>
            </a:r>
            <a:r>
              <a:rPr lang="pl-PL" sz="3200" dirty="0">
                <a:solidFill>
                  <a:schemeClr val="bg1"/>
                </a:solidFill>
              </a:rPr>
              <a:t> </a:t>
            </a:r>
            <a:r>
              <a:rPr lang="pl-PL" sz="3200" dirty="0" err="1">
                <a:solidFill>
                  <a:schemeClr val="bg1"/>
                </a:solidFill>
              </a:rPr>
              <a:t>change</a:t>
            </a:r>
            <a:r>
              <a:rPr lang="pl-PL" sz="3200" dirty="0">
                <a:solidFill>
                  <a:schemeClr val="bg1"/>
                </a:solidFill>
              </a:rPr>
              <a:t> the Java version in </a:t>
            </a:r>
            <a:r>
              <a:rPr lang="pl-PL" sz="3200" dirty="0" err="1">
                <a:solidFill>
                  <a:schemeClr val="bg1"/>
                </a:solidFill>
              </a:rPr>
              <a:t>your</a:t>
            </a:r>
            <a:r>
              <a:rPr lang="pl-PL" sz="3200" dirty="0">
                <a:solidFill>
                  <a:schemeClr val="bg1"/>
                </a:solidFill>
              </a:rPr>
              <a:t> </a:t>
            </a:r>
            <a:r>
              <a:rPr lang="pl-PL" sz="3200" dirty="0" err="1">
                <a:solidFill>
                  <a:schemeClr val="bg1"/>
                </a:solidFill>
              </a:rPr>
              <a:t>docker</a:t>
            </a:r>
            <a:r>
              <a:rPr lang="pl-PL" sz="3200" dirty="0">
                <a:solidFill>
                  <a:schemeClr val="bg1"/>
                </a:solidFill>
              </a:rPr>
              <a:t> to modern one – User Fabric8 </a:t>
            </a:r>
            <a:r>
              <a:rPr lang="pl-PL" sz="3200" dirty="0" err="1">
                <a:solidFill>
                  <a:schemeClr val="bg1"/>
                </a:solidFill>
              </a:rPr>
              <a:t>Script</a:t>
            </a:r>
            <a:r>
              <a:rPr lang="pl-PL" sz="3200" dirty="0">
                <a:solidFill>
                  <a:schemeClr val="bg1"/>
                </a:solidFill>
              </a:rPr>
              <a:t> to run </a:t>
            </a:r>
            <a:r>
              <a:rPr lang="pl-PL" sz="3200" dirty="0" err="1">
                <a:solidFill>
                  <a:schemeClr val="bg1"/>
                </a:solidFill>
              </a:rPr>
              <a:t>your</a:t>
            </a:r>
            <a:r>
              <a:rPr lang="pl-PL" sz="3200" dirty="0">
                <a:solidFill>
                  <a:schemeClr val="bg1"/>
                </a:solidFill>
              </a:rPr>
              <a:t> </a:t>
            </a:r>
            <a:r>
              <a:rPr lang="pl-PL" sz="3200" dirty="0" err="1">
                <a:solidFill>
                  <a:schemeClr val="bg1"/>
                </a:solidFill>
              </a:rPr>
              <a:t>app</a:t>
            </a:r>
            <a:endParaRPr lang="pl-PL" sz="3200" dirty="0">
              <a:solidFill>
                <a:schemeClr val="bg1"/>
              </a:solidFill>
            </a:endParaRPr>
          </a:p>
          <a:p>
            <a:pPr>
              <a:buClr>
                <a:schemeClr val="accent1"/>
              </a:buClr>
            </a:pPr>
            <a:r>
              <a:rPr lang="pl-PL" sz="3200" dirty="0" err="1">
                <a:solidFill>
                  <a:schemeClr val="bg1"/>
                </a:solidFill>
              </a:rPr>
              <a:t>If</a:t>
            </a:r>
            <a:r>
              <a:rPr lang="pl-PL" sz="3200" dirty="0">
                <a:solidFill>
                  <a:schemeClr val="bg1"/>
                </a:solidFill>
              </a:rPr>
              <a:t> </a:t>
            </a:r>
            <a:r>
              <a:rPr lang="pl-PL" sz="3200" dirty="0" err="1">
                <a:solidFill>
                  <a:schemeClr val="bg1"/>
                </a:solidFill>
              </a:rPr>
              <a:t>you</a:t>
            </a:r>
            <a:r>
              <a:rPr lang="pl-PL" sz="3200" dirty="0">
                <a:solidFill>
                  <a:schemeClr val="bg1"/>
                </a:solidFill>
              </a:rPr>
              <a:t> </a:t>
            </a:r>
            <a:r>
              <a:rPr lang="pl-PL" sz="3200" dirty="0" err="1">
                <a:solidFill>
                  <a:schemeClr val="bg1"/>
                </a:solidFill>
              </a:rPr>
              <a:t>can</a:t>
            </a:r>
            <a:endParaRPr lang="pl-PL" sz="3200" dirty="0">
              <a:solidFill>
                <a:schemeClr val="bg1"/>
              </a:solidFill>
            </a:endParaRPr>
          </a:p>
          <a:p>
            <a:pPr lvl="1">
              <a:buClr>
                <a:schemeClr val="accent1"/>
              </a:buClr>
            </a:pPr>
            <a:r>
              <a:rPr lang="pl-PL" sz="3200" dirty="0">
                <a:solidFill>
                  <a:schemeClr val="bg1"/>
                </a:solidFill>
              </a:rPr>
              <a:t>Start with </a:t>
            </a:r>
            <a:r>
              <a:rPr lang="pl-PL" sz="3200" dirty="0" err="1">
                <a:solidFill>
                  <a:schemeClr val="bg1"/>
                </a:solidFill>
              </a:rPr>
              <a:t>java</a:t>
            </a:r>
            <a:r>
              <a:rPr lang="pl-PL" sz="3200" dirty="0">
                <a:solidFill>
                  <a:schemeClr val="bg1"/>
                </a:solidFill>
              </a:rPr>
              <a:t> 11 </a:t>
            </a:r>
          </a:p>
          <a:p>
            <a:pPr lvl="1">
              <a:buClr>
                <a:schemeClr val="accent1"/>
              </a:buClr>
            </a:pPr>
            <a:r>
              <a:rPr lang="pl-PL" sz="3200" dirty="0" err="1">
                <a:solidFill>
                  <a:schemeClr val="bg1"/>
                </a:solidFill>
              </a:rPr>
              <a:t>or</a:t>
            </a:r>
            <a:r>
              <a:rPr lang="pl-PL" sz="3200" dirty="0">
                <a:solidFill>
                  <a:schemeClr val="bg1"/>
                </a:solidFill>
              </a:rPr>
              <a:t> </a:t>
            </a:r>
            <a:r>
              <a:rPr lang="pl-PL" sz="3200" dirty="0" err="1">
                <a:solidFill>
                  <a:schemeClr val="bg1"/>
                </a:solidFill>
              </a:rPr>
              <a:t>at</a:t>
            </a:r>
            <a:r>
              <a:rPr lang="pl-PL" sz="3200" dirty="0">
                <a:solidFill>
                  <a:schemeClr val="bg1"/>
                </a:solidFill>
              </a:rPr>
              <a:t> </a:t>
            </a:r>
            <a:r>
              <a:rPr lang="pl-PL" sz="3200" dirty="0" err="1">
                <a:solidFill>
                  <a:schemeClr val="bg1"/>
                </a:solidFill>
              </a:rPr>
              <a:t>least</a:t>
            </a:r>
            <a:r>
              <a:rPr lang="pl-PL" sz="3200" dirty="0">
                <a:solidFill>
                  <a:schemeClr val="bg1"/>
                </a:solidFill>
              </a:rPr>
              <a:t> 8u191+</a:t>
            </a:r>
          </a:p>
          <a:p>
            <a:pPr>
              <a:buClr>
                <a:schemeClr val="accent1"/>
              </a:buClr>
            </a:pPr>
            <a:endParaRPr lang="pl-PL" sz="3200" dirty="0">
              <a:solidFill>
                <a:schemeClr val="bg1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solidFill>
                  <a:schemeClr val="bg1"/>
                </a:solidFill>
                <a:ea typeface="Roboto" panose="02000000000000000000" pitchFamily="2" charset="0"/>
              </a:rPr>
              <a:t>Java </a:t>
            </a:r>
            <a:r>
              <a:rPr lang="pl-PL" dirty="0" err="1">
                <a:solidFill>
                  <a:schemeClr val="bg1"/>
                </a:solidFill>
                <a:ea typeface="Roboto" panose="02000000000000000000" pitchFamily="2" charset="0"/>
              </a:rPr>
              <a:t>Ergonomics</a:t>
            </a:r>
            <a:r>
              <a:rPr lang="pl-PL" dirty="0">
                <a:solidFill>
                  <a:schemeClr val="bg1"/>
                </a:solidFill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ea typeface="Roboto" panose="02000000000000000000" pitchFamily="2" charset="0"/>
              </a:rPr>
              <a:t>Summary</a:t>
            </a:r>
            <a:endParaRPr lang="pl-PL" dirty="0">
              <a:solidFill>
                <a:schemeClr val="bg1"/>
              </a:solidFill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6834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8E5A6C-466C-5E40-92C6-2940391651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8845" b="6885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B55E30-27AE-5A48-8C08-DED19B259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pl-PL" dirty="0">
                <a:solidFill>
                  <a:srgbClr val="FFFFFF"/>
                </a:solidFill>
              </a:rPr>
              <a:t>Security</a:t>
            </a:r>
            <a:endParaRPr lang="pl-PL" dirty="0">
              <a:solidFill>
                <a:srgbClr val="FFFFFF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08281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C0B27210-D0CA-4654-B3E3-9ABB4F178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B55E30-27AE-5A48-8C08-DED19B259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46628" y="1783959"/>
            <a:ext cx="4645250" cy="2889114"/>
          </a:xfrm>
        </p:spPr>
        <p:txBody>
          <a:bodyPr anchor="b">
            <a:normAutofit/>
          </a:bodyPr>
          <a:lstStyle/>
          <a:p>
            <a:pPr algn="l"/>
            <a:r>
              <a:rPr lang="pl-PL">
                <a:solidFill>
                  <a:schemeClr val="bg1"/>
                </a:solidFill>
              </a:rPr>
              <a:t>Google JIB</a:t>
            </a:r>
            <a:endParaRPr lang="pl-PL">
              <a:solidFill>
                <a:schemeClr val="bg1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70B66945-4967-4040-926D-DCA44313CD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24154" cy="685800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DFB2FF-A045-A44F-BA58-3D59BBDFCF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382" y="1915107"/>
            <a:ext cx="4047843" cy="1659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2549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54D1E9-97BC-B948-BADD-EB1C4BC673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747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B55E30-27AE-5A48-8C08-DED19B259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pl-PL">
                <a:solidFill>
                  <a:srgbClr val="FFFFFF"/>
                </a:solidFill>
              </a:rPr>
              <a:t>Extras</a:t>
            </a:r>
            <a:endParaRPr lang="pl-PL">
              <a:solidFill>
                <a:srgbClr val="FFFFFF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92335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5674" y="1813099"/>
            <a:ext cx="10515600" cy="4351338"/>
          </a:xfrm>
        </p:spPr>
        <p:txBody>
          <a:bodyPr>
            <a:normAutofit/>
          </a:bodyPr>
          <a:lstStyle/>
          <a:p>
            <a:pPr>
              <a:buClr>
                <a:schemeClr val="accent1"/>
              </a:buClr>
            </a:pPr>
            <a:endParaRPr lang="pl-PL" sz="3200" dirty="0">
              <a:solidFill>
                <a:schemeClr val="bg1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solidFill>
                  <a:schemeClr val="bg1"/>
                </a:solidFill>
                <a:ea typeface="Roboto" panose="02000000000000000000" pitchFamily="2" charset="0"/>
              </a:rPr>
              <a:t>Java </a:t>
            </a:r>
            <a:r>
              <a:rPr lang="pl-PL" dirty="0" err="1">
                <a:solidFill>
                  <a:schemeClr val="bg1"/>
                </a:solidFill>
                <a:ea typeface="Roboto" panose="02000000000000000000" pitchFamily="2" charset="0"/>
              </a:rPr>
              <a:t>Modules</a:t>
            </a:r>
            <a:endParaRPr lang="pl-PL" dirty="0">
              <a:solidFill>
                <a:schemeClr val="bg1"/>
              </a:solidFill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420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5674" y="1813099"/>
            <a:ext cx="10515600" cy="4351338"/>
          </a:xfrm>
        </p:spPr>
        <p:txBody>
          <a:bodyPr>
            <a:normAutofit/>
          </a:bodyPr>
          <a:lstStyle/>
          <a:p>
            <a:pPr>
              <a:buClr>
                <a:schemeClr val="accent1"/>
              </a:buClr>
            </a:pPr>
            <a:endParaRPr lang="pl-PL" sz="3200" dirty="0">
              <a:solidFill>
                <a:schemeClr val="bg1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solidFill>
                  <a:schemeClr val="bg1"/>
                </a:solidFill>
                <a:ea typeface="Roboto" panose="02000000000000000000" pitchFamily="2" charset="0"/>
              </a:rPr>
              <a:t>Faster</a:t>
            </a:r>
            <a:r>
              <a:rPr lang="pl-PL" dirty="0">
                <a:solidFill>
                  <a:schemeClr val="bg1"/>
                </a:solidFill>
                <a:ea typeface="Roboto" panose="02000000000000000000" pitchFamily="2" charset="0"/>
              </a:rPr>
              <a:t> Startup</a:t>
            </a:r>
          </a:p>
        </p:txBody>
      </p:sp>
    </p:spTree>
    <p:extLst>
      <p:ext uri="{BB962C8B-B14F-4D97-AF65-F5344CB8AC3E}">
        <p14:creationId xmlns:p14="http://schemas.microsoft.com/office/powerpoint/2010/main" val="3464117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5674" y="1813099"/>
            <a:ext cx="10515600" cy="4351338"/>
          </a:xfrm>
        </p:spPr>
        <p:txBody>
          <a:bodyPr>
            <a:normAutofit/>
          </a:bodyPr>
          <a:lstStyle/>
          <a:p>
            <a:pPr>
              <a:buClr>
                <a:schemeClr val="accent1"/>
              </a:buClr>
            </a:pPr>
            <a:endParaRPr lang="pl-PL" sz="3200" dirty="0">
              <a:solidFill>
                <a:schemeClr val="bg1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solidFill>
                  <a:schemeClr val="bg1"/>
                </a:solidFill>
                <a:ea typeface="Roboto" panose="02000000000000000000" pitchFamily="2" charset="0"/>
              </a:rPr>
              <a:t>GraalVM</a:t>
            </a:r>
            <a:endParaRPr lang="pl-PL" dirty="0">
              <a:solidFill>
                <a:schemeClr val="bg1"/>
              </a:solidFill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3251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E3E7116-3358-424E-971C-1801D44621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7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B55E30-27AE-5A48-8C08-DED19B259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22021" y="3231931"/>
            <a:ext cx="3852041" cy="1834056"/>
          </a:xfrm>
        </p:spPr>
        <p:txBody>
          <a:bodyPr>
            <a:normAutofit/>
          </a:bodyPr>
          <a:lstStyle/>
          <a:p>
            <a:r>
              <a:rPr lang="pl-PL" sz="4000" dirty="0" err="1">
                <a:latin typeface="Roboto Medium" panose="02000000000000000000" pitchFamily="2" charset="0"/>
                <a:ea typeface="Roboto Medium" panose="02000000000000000000" pitchFamily="2" charset="0"/>
              </a:rPr>
              <a:t>Summary</a:t>
            </a:r>
            <a:endParaRPr lang="pl-PL" sz="4000" dirty="0"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350430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04360"/>
          </a:xfrm>
        </p:spPr>
        <p:txBody>
          <a:bodyPr>
            <a:normAutofit/>
          </a:bodyPr>
          <a:lstStyle/>
          <a:p>
            <a:pPr fontAlgn="base"/>
            <a:r>
              <a:rPr lang="pl-PL" dirty="0" err="1">
                <a:solidFill>
                  <a:schemeClr val="bg1"/>
                </a:solidFill>
              </a:rPr>
              <a:t>If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you</a:t>
            </a:r>
            <a:r>
              <a:rPr lang="pl-PL" dirty="0">
                <a:solidFill>
                  <a:schemeClr val="bg1"/>
                </a:solidFill>
              </a:rPr>
              <a:t> run </a:t>
            </a:r>
            <a:r>
              <a:rPr lang="pl-PL" dirty="0" err="1">
                <a:solidFill>
                  <a:schemeClr val="bg1"/>
                </a:solidFill>
              </a:rPr>
              <a:t>your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app</a:t>
            </a:r>
            <a:r>
              <a:rPr lang="pl-PL" dirty="0">
                <a:solidFill>
                  <a:schemeClr val="bg1"/>
                </a:solidFill>
              </a:rPr>
              <a:t> in </a:t>
            </a:r>
            <a:r>
              <a:rPr lang="pl-PL" dirty="0" err="1">
                <a:solidFill>
                  <a:schemeClr val="bg1"/>
                </a:solidFill>
              </a:rPr>
              <a:t>container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use</a:t>
            </a:r>
            <a:r>
              <a:rPr lang="pl-PL" dirty="0">
                <a:solidFill>
                  <a:schemeClr val="bg1"/>
                </a:solidFill>
              </a:rPr>
              <a:t> Java 11 (</a:t>
            </a:r>
            <a:r>
              <a:rPr lang="pl-PL" dirty="0" err="1">
                <a:solidFill>
                  <a:schemeClr val="bg1"/>
                </a:solidFill>
              </a:rPr>
              <a:t>or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at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least</a:t>
            </a:r>
            <a:r>
              <a:rPr lang="pl-PL" dirty="0">
                <a:solidFill>
                  <a:schemeClr val="bg1"/>
                </a:solidFill>
              </a:rPr>
              <a:t> 8u191+) </a:t>
            </a:r>
          </a:p>
          <a:p>
            <a:pPr fontAlgn="base"/>
            <a:r>
              <a:rPr lang="pl-PL" dirty="0" err="1">
                <a:solidFill>
                  <a:schemeClr val="bg1"/>
                </a:solidFill>
              </a:rPr>
              <a:t>Remember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about</a:t>
            </a:r>
            <a:r>
              <a:rPr lang="pl-PL" dirty="0">
                <a:solidFill>
                  <a:schemeClr val="bg1"/>
                </a:solidFill>
              </a:rPr>
              <a:t> the </a:t>
            </a:r>
            <a:r>
              <a:rPr lang="pl-PL" dirty="0" err="1">
                <a:solidFill>
                  <a:schemeClr val="bg1"/>
                </a:solidFill>
              </a:rPr>
              <a:t>security</a:t>
            </a:r>
            <a:endParaRPr lang="pl-PL" dirty="0">
              <a:solidFill>
                <a:schemeClr val="bg1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Takeaways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5466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accent1"/>
              </a:buClr>
            </a:pPr>
            <a:endParaRPr lang="en-US" sz="4000" dirty="0">
              <a:solidFill>
                <a:schemeClr val="bg1"/>
              </a:solidFill>
            </a:endParaRPr>
          </a:p>
          <a:p>
            <a:pPr>
              <a:buClr>
                <a:schemeClr val="accent1"/>
              </a:buClr>
            </a:pPr>
            <a:r>
              <a:rPr lang="en-US" sz="4000" dirty="0">
                <a:solidFill>
                  <a:schemeClr val="bg1"/>
                </a:solidFill>
              </a:rPr>
              <a:t>Users Service</a:t>
            </a:r>
          </a:p>
          <a:p>
            <a:pPr>
              <a:buClr>
                <a:schemeClr val="accent1"/>
              </a:buClr>
            </a:pPr>
            <a:r>
              <a:rPr lang="en-US" sz="4000" dirty="0">
                <a:solidFill>
                  <a:schemeClr val="bg1"/>
                </a:solidFill>
              </a:rPr>
              <a:t>REST API</a:t>
            </a:r>
          </a:p>
          <a:p>
            <a:pPr>
              <a:buClr>
                <a:schemeClr val="accent1"/>
              </a:buClr>
            </a:pPr>
            <a:r>
              <a:rPr lang="en-US" sz="4000" dirty="0">
                <a:solidFill>
                  <a:schemeClr val="bg1"/>
                </a:solidFill>
              </a:rPr>
              <a:t>Storage: MySQL</a:t>
            </a:r>
          </a:p>
          <a:p>
            <a:pPr>
              <a:buClr>
                <a:schemeClr val="accent1"/>
              </a:buClr>
            </a:pPr>
            <a:endParaRPr lang="en-US" sz="4000" dirty="0">
              <a:solidFill>
                <a:schemeClr val="bg1"/>
              </a:solidFill>
            </a:endParaRPr>
          </a:p>
          <a:p>
            <a:pPr>
              <a:buClr>
                <a:schemeClr val="accent1"/>
              </a:buClr>
            </a:pPr>
            <a:endParaRPr lang="en-US" sz="4000" dirty="0">
              <a:solidFill>
                <a:schemeClr val="bg1"/>
              </a:solidFill>
            </a:endParaRPr>
          </a:p>
          <a:p>
            <a:pPr>
              <a:buClr>
                <a:schemeClr val="accent1"/>
              </a:buClr>
            </a:pPr>
            <a:endParaRPr lang="en-US" sz="4000" dirty="0">
              <a:solidFill>
                <a:schemeClr val="bg1"/>
              </a:solidFill>
            </a:endParaRPr>
          </a:p>
          <a:p>
            <a:pPr>
              <a:buClr>
                <a:schemeClr val="accent1"/>
              </a:buClr>
            </a:pPr>
            <a:endParaRPr lang="en-US" sz="4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solidFill>
                  <a:schemeClr val="bg1"/>
                </a:solidFill>
                <a:ea typeface="Roboto" panose="02000000000000000000" pitchFamily="2" charset="0"/>
              </a:rPr>
              <a:t>Users</a:t>
            </a:r>
            <a:r>
              <a:rPr lang="pl-PL" dirty="0">
                <a:solidFill>
                  <a:schemeClr val="bg1"/>
                </a:solidFill>
                <a:ea typeface="Roboto" panose="02000000000000000000" pitchFamily="2" charset="0"/>
              </a:rPr>
              <a:t> Application</a:t>
            </a:r>
          </a:p>
        </p:txBody>
      </p:sp>
    </p:spTree>
    <p:extLst>
      <p:ext uri="{BB962C8B-B14F-4D97-AF65-F5344CB8AC3E}">
        <p14:creationId xmlns:p14="http://schemas.microsoft.com/office/powerpoint/2010/main" val="1578962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4664AD-8F7D-0A40-BDBE-F48A0085395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3793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B55E30-27AE-5A48-8C08-DED19B259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pl-PL" dirty="0" err="1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Hopefully</a:t>
            </a:r>
            <a:r>
              <a:rPr lang="pl-PL" dirty="0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pl-PL" dirty="0" err="1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your</a:t>
            </a:r>
            <a:r>
              <a:rPr lang="pl-PL" dirty="0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pl-PL" dirty="0" err="1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containers</a:t>
            </a:r>
            <a:r>
              <a:rPr lang="pl-PL" dirty="0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pl-PL" dirty="0" err="1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would</a:t>
            </a:r>
            <a:r>
              <a:rPr lang="pl-PL" dirty="0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pl-PL" dirty="0" err="1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look</a:t>
            </a:r>
            <a:r>
              <a:rPr lang="pl-PL" dirty="0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pl-PL" dirty="0" err="1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like</a:t>
            </a:r>
            <a:endParaRPr lang="pl-PL" dirty="0">
              <a:solidFill>
                <a:srgbClr val="FFFFFF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70458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7BF2B75C-D974-4F46-AF89-DBA4D1EF9EF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6193" b="9537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B55E30-27AE-5A48-8C08-DED19B259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pl-PL" dirty="0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Not </a:t>
            </a:r>
            <a:r>
              <a:rPr lang="pl-PL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like</a:t>
            </a:r>
            <a:r>
              <a:rPr lang="pl-PL" dirty="0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01863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B55E30-27AE-5A48-8C08-DED19B259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pl-PL" dirty="0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Not </a:t>
            </a:r>
            <a:r>
              <a:rPr lang="pl-PL" dirty="0" err="1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like</a:t>
            </a:r>
            <a:r>
              <a:rPr lang="pl-PL" dirty="0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17936C-5A67-344B-8A7C-3BCA96302B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83464"/>
            <a:ext cx="12192000" cy="7424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5466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B55E30-27AE-5A48-8C08-DED19B259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pl-PL" dirty="0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Not </a:t>
            </a:r>
            <a:r>
              <a:rPr lang="pl-PL" dirty="0" err="1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like</a:t>
            </a:r>
            <a:r>
              <a:rPr lang="pl-PL" dirty="0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B2E216-B1EC-E64E-9957-CD234317DA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3617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716754D-D931-8941-8299-46722B5904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616" b="411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B55E30-27AE-5A48-8C08-DED19B259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22021" y="3231931"/>
            <a:ext cx="3852041" cy="1834056"/>
          </a:xfrm>
        </p:spPr>
        <p:txBody>
          <a:bodyPr>
            <a:normAutofit/>
          </a:bodyPr>
          <a:lstStyle/>
          <a:p>
            <a:r>
              <a:rPr lang="pl-PL" sz="4000">
                <a:latin typeface="Roboto Medium" panose="02000000000000000000" pitchFamily="2" charset="0"/>
                <a:ea typeface="Roboto Medium" panose="02000000000000000000" pitchFamily="2" charset="0"/>
              </a:rPr>
              <a:t>Q&amp;A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36636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85CB9-3396-BA40-9437-5A265B71C8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solidFill>
                  <a:schemeClr val="bg1"/>
                </a:solidFill>
                <a:ea typeface="Roboto Light" panose="02000000000000000000" pitchFamily="2" charset="0"/>
                <a:cs typeface="Calibri Light" panose="020F0302020204030204" pitchFamily="34" charset="0"/>
              </a:rPr>
              <a:t>User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0C0BE5D1-B840-3745-93F6-D27AA6ABB9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CFF0958-CA3A-194F-8EB2-2DA5C28F4800}"/>
              </a:ext>
            </a:extLst>
          </p:cNvPr>
          <p:cNvSpPr txBox="1"/>
          <p:nvPr/>
        </p:nvSpPr>
        <p:spPr>
          <a:xfrm>
            <a:off x="838200" y="1323638"/>
            <a:ext cx="10515599" cy="5355312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pPr lvl="0">
              <a:lnSpc>
                <a:spcPct val="90000"/>
              </a:lnSpc>
              <a:spcBef>
                <a:spcPts val="1800"/>
              </a:spcBef>
              <a:buClr>
                <a:srgbClr val="56C5FF"/>
              </a:buClr>
              <a:buSzPct val="100000"/>
            </a:pPr>
            <a:r>
              <a:rPr lang="en-US" sz="1900" dirty="0">
                <a:solidFill>
                  <a:srgbClr val="BBB529"/>
                </a:solidFill>
                <a:latin typeface="Corbel"/>
              </a:rPr>
              <a:t>@Entity</a:t>
            </a:r>
            <a:br>
              <a:rPr lang="en-US" sz="1900" dirty="0">
                <a:solidFill>
                  <a:srgbClr val="BBB529"/>
                </a:solidFill>
                <a:latin typeface="Corbel"/>
              </a:rPr>
            </a:br>
            <a:r>
              <a:rPr lang="en-US" sz="1900" dirty="0">
                <a:solidFill>
                  <a:srgbClr val="BBB529"/>
                </a:solidFill>
                <a:latin typeface="Corbel"/>
              </a:rPr>
              <a:t>@Table</a:t>
            </a:r>
            <a:r>
              <a:rPr lang="en-US" sz="1900" dirty="0">
                <a:solidFill>
                  <a:prstClr val="white"/>
                </a:solidFill>
                <a:latin typeface="Corbel"/>
              </a:rPr>
              <a:t>(</a:t>
            </a:r>
            <a:r>
              <a:rPr lang="en-US" sz="1900" dirty="0">
                <a:solidFill>
                  <a:srgbClr val="D0D0FF"/>
                </a:solidFill>
                <a:latin typeface="Corbel"/>
              </a:rPr>
              <a:t>name </a:t>
            </a:r>
            <a:r>
              <a:rPr lang="en-US" sz="1900" dirty="0">
                <a:solidFill>
                  <a:prstClr val="white"/>
                </a:solidFill>
                <a:latin typeface="Corbel"/>
              </a:rPr>
              <a:t>= </a:t>
            </a:r>
            <a:r>
              <a:rPr lang="en-US" sz="1900" dirty="0">
                <a:solidFill>
                  <a:srgbClr val="6A8759"/>
                </a:solidFill>
                <a:latin typeface="Corbel"/>
              </a:rPr>
              <a:t>"users"</a:t>
            </a:r>
            <a:r>
              <a:rPr lang="en-US" sz="1900" dirty="0">
                <a:solidFill>
                  <a:prstClr val="white"/>
                </a:solidFill>
                <a:latin typeface="Corbel"/>
              </a:rPr>
              <a:t>)</a:t>
            </a:r>
            <a:br>
              <a:rPr lang="en-US" sz="1900" dirty="0">
                <a:solidFill>
                  <a:prstClr val="white"/>
                </a:solidFill>
                <a:latin typeface="Corbel"/>
              </a:rPr>
            </a:br>
            <a:r>
              <a:rPr lang="en-US" sz="1900" dirty="0">
                <a:solidFill>
                  <a:srgbClr val="CC7832"/>
                </a:solidFill>
                <a:latin typeface="Corbel"/>
              </a:rPr>
              <a:t>public class </a:t>
            </a:r>
            <a:r>
              <a:rPr lang="en-US" sz="1900" dirty="0">
                <a:solidFill>
                  <a:prstClr val="white"/>
                </a:solidFill>
                <a:latin typeface="Corbel"/>
              </a:rPr>
              <a:t>User {</a:t>
            </a:r>
            <a:br>
              <a:rPr lang="en-US" sz="1900" dirty="0">
                <a:solidFill>
                  <a:prstClr val="white"/>
                </a:solidFill>
                <a:latin typeface="Corbel"/>
              </a:rPr>
            </a:br>
            <a:br>
              <a:rPr lang="en-US" sz="1900" dirty="0">
                <a:solidFill>
                  <a:prstClr val="white"/>
                </a:solidFill>
                <a:latin typeface="Corbel"/>
              </a:rPr>
            </a:br>
            <a:r>
              <a:rPr lang="en-US" sz="1900" dirty="0">
                <a:solidFill>
                  <a:prstClr val="white"/>
                </a:solidFill>
                <a:latin typeface="Corbel"/>
              </a:rPr>
              <a:t>    </a:t>
            </a:r>
            <a:r>
              <a:rPr lang="en-US" sz="1900" dirty="0">
                <a:solidFill>
                  <a:srgbClr val="BBB529"/>
                </a:solidFill>
                <a:latin typeface="Corbel"/>
              </a:rPr>
              <a:t>@Id</a:t>
            </a:r>
            <a:br>
              <a:rPr lang="en-US" sz="1900" dirty="0">
                <a:solidFill>
                  <a:srgbClr val="BBB529"/>
                </a:solidFill>
                <a:latin typeface="Corbel"/>
              </a:rPr>
            </a:br>
            <a:r>
              <a:rPr lang="en-US" sz="1900" dirty="0">
                <a:solidFill>
                  <a:srgbClr val="BBB529"/>
                </a:solidFill>
                <a:latin typeface="Corbel"/>
              </a:rPr>
              <a:t>    @</a:t>
            </a:r>
            <a:r>
              <a:rPr lang="en-US" sz="1900" dirty="0" err="1">
                <a:solidFill>
                  <a:srgbClr val="BBB529"/>
                </a:solidFill>
                <a:latin typeface="Corbel"/>
              </a:rPr>
              <a:t>GeneratedValue</a:t>
            </a:r>
            <a:r>
              <a:rPr lang="en-US" sz="1900" dirty="0">
                <a:solidFill>
                  <a:prstClr val="white"/>
                </a:solidFill>
                <a:latin typeface="Corbel"/>
              </a:rPr>
              <a:t>(</a:t>
            </a:r>
            <a:r>
              <a:rPr lang="en-US" sz="1900" dirty="0">
                <a:solidFill>
                  <a:srgbClr val="D0D0FF"/>
                </a:solidFill>
                <a:latin typeface="Corbel"/>
              </a:rPr>
              <a:t>strategy </a:t>
            </a:r>
            <a:r>
              <a:rPr lang="en-US" sz="1900" dirty="0">
                <a:solidFill>
                  <a:prstClr val="white"/>
                </a:solidFill>
                <a:latin typeface="Corbel"/>
              </a:rPr>
              <a:t>= </a:t>
            </a:r>
            <a:r>
              <a:rPr lang="en-US" sz="1900" dirty="0" err="1">
                <a:solidFill>
                  <a:prstClr val="white"/>
                </a:solidFill>
                <a:latin typeface="Corbel"/>
              </a:rPr>
              <a:t>GenerationType.</a:t>
            </a:r>
            <a:r>
              <a:rPr lang="en-US" sz="1900" i="1" dirty="0" err="1">
                <a:solidFill>
                  <a:srgbClr val="9876AA"/>
                </a:solidFill>
                <a:latin typeface="Corbel"/>
              </a:rPr>
              <a:t>IDENTITY</a:t>
            </a:r>
            <a:r>
              <a:rPr lang="en-US" sz="1900" dirty="0">
                <a:solidFill>
                  <a:prstClr val="white"/>
                </a:solidFill>
                <a:latin typeface="Corbel"/>
              </a:rPr>
              <a:t>)</a:t>
            </a:r>
            <a:br>
              <a:rPr lang="en-US" sz="1900" dirty="0">
                <a:solidFill>
                  <a:prstClr val="white"/>
                </a:solidFill>
                <a:latin typeface="Corbel"/>
              </a:rPr>
            </a:br>
            <a:r>
              <a:rPr lang="en-US" sz="1900" dirty="0">
                <a:solidFill>
                  <a:prstClr val="white"/>
                </a:solidFill>
                <a:latin typeface="Corbel"/>
              </a:rPr>
              <a:t>    </a:t>
            </a:r>
            <a:r>
              <a:rPr lang="en-US" sz="1900" dirty="0">
                <a:solidFill>
                  <a:srgbClr val="CC7832"/>
                </a:solidFill>
                <a:latin typeface="Corbel"/>
              </a:rPr>
              <a:t>private </a:t>
            </a:r>
            <a:r>
              <a:rPr lang="en-US" sz="1900" dirty="0">
                <a:solidFill>
                  <a:prstClr val="white"/>
                </a:solidFill>
                <a:latin typeface="Corbel"/>
              </a:rPr>
              <a:t>Integer </a:t>
            </a:r>
            <a:r>
              <a:rPr lang="en-US" sz="1900" dirty="0">
                <a:solidFill>
                  <a:srgbClr val="9876AA"/>
                </a:solidFill>
                <a:latin typeface="Corbel"/>
              </a:rPr>
              <a:t>id</a:t>
            </a:r>
            <a:r>
              <a:rPr lang="en-US" sz="1900" dirty="0">
                <a:solidFill>
                  <a:srgbClr val="CC7832"/>
                </a:solidFill>
                <a:latin typeface="Corbel"/>
              </a:rPr>
              <a:t>;</a:t>
            </a:r>
            <a:br>
              <a:rPr lang="en-US" sz="1900" dirty="0">
                <a:solidFill>
                  <a:srgbClr val="CC7832"/>
                </a:solidFill>
                <a:latin typeface="Corbel"/>
              </a:rPr>
            </a:br>
            <a:r>
              <a:rPr lang="en-US" sz="1900" dirty="0">
                <a:solidFill>
                  <a:srgbClr val="CC7832"/>
                </a:solidFill>
                <a:latin typeface="Corbel"/>
              </a:rPr>
              <a:t>    private </a:t>
            </a:r>
            <a:r>
              <a:rPr lang="en-US" sz="1900" dirty="0">
                <a:solidFill>
                  <a:prstClr val="white"/>
                </a:solidFill>
                <a:latin typeface="Corbel"/>
              </a:rPr>
              <a:t>String </a:t>
            </a:r>
            <a:r>
              <a:rPr lang="en-US" sz="1900" dirty="0" err="1">
                <a:solidFill>
                  <a:srgbClr val="9876AA"/>
                </a:solidFill>
                <a:latin typeface="Corbel"/>
              </a:rPr>
              <a:t>firstName</a:t>
            </a:r>
            <a:r>
              <a:rPr lang="en-US" sz="1900" dirty="0">
                <a:solidFill>
                  <a:srgbClr val="CC7832"/>
                </a:solidFill>
                <a:latin typeface="Corbel"/>
              </a:rPr>
              <a:t>;</a:t>
            </a:r>
            <a:br>
              <a:rPr lang="en-US" sz="1900" dirty="0">
                <a:solidFill>
                  <a:srgbClr val="CC7832"/>
                </a:solidFill>
                <a:latin typeface="Corbel"/>
              </a:rPr>
            </a:br>
            <a:r>
              <a:rPr lang="en-US" sz="1900" dirty="0">
                <a:solidFill>
                  <a:srgbClr val="CC7832"/>
                </a:solidFill>
                <a:latin typeface="Corbel"/>
              </a:rPr>
              <a:t>    private </a:t>
            </a:r>
            <a:r>
              <a:rPr lang="en-US" sz="1900" dirty="0">
                <a:solidFill>
                  <a:prstClr val="white"/>
                </a:solidFill>
                <a:latin typeface="Corbel"/>
              </a:rPr>
              <a:t>String </a:t>
            </a:r>
            <a:r>
              <a:rPr lang="en-US" sz="1900" dirty="0" err="1">
                <a:solidFill>
                  <a:srgbClr val="9876AA"/>
                </a:solidFill>
                <a:latin typeface="Corbel"/>
              </a:rPr>
              <a:t>secondName</a:t>
            </a:r>
            <a:r>
              <a:rPr lang="en-US" sz="1900" dirty="0">
                <a:solidFill>
                  <a:srgbClr val="CC7832"/>
                </a:solidFill>
                <a:latin typeface="Corbel"/>
              </a:rPr>
              <a:t>;</a:t>
            </a:r>
            <a:br>
              <a:rPr lang="en-US" sz="1900" dirty="0">
                <a:solidFill>
                  <a:srgbClr val="CC7832"/>
                </a:solidFill>
                <a:latin typeface="Corbel"/>
              </a:rPr>
            </a:br>
            <a:r>
              <a:rPr lang="en-US" sz="1900" dirty="0">
                <a:solidFill>
                  <a:srgbClr val="CC7832"/>
                </a:solidFill>
                <a:latin typeface="Corbel"/>
              </a:rPr>
              <a:t>    </a:t>
            </a:r>
            <a:r>
              <a:rPr lang="en-US" sz="1900" dirty="0">
                <a:solidFill>
                  <a:srgbClr val="BBB529"/>
                </a:solidFill>
                <a:latin typeface="Corbel"/>
              </a:rPr>
              <a:t>@Temporal</a:t>
            </a:r>
            <a:r>
              <a:rPr lang="en-US" sz="1900" dirty="0">
                <a:solidFill>
                  <a:prstClr val="white"/>
                </a:solidFill>
                <a:latin typeface="Corbel"/>
              </a:rPr>
              <a:t>(</a:t>
            </a:r>
            <a:r>
              <a:rPr lang="en-US" sz="1900" dirty="0" err="1">
                <a:solidFill>
                  <a:prstClr val="white"/>
                </a:solidFill>
                <a:latin typeface="Corbel"/>
              </a:rPr>
              <a:t>TemporalType.</a:t>
            </a:r>
            <a:r>
              <a:rPr lang="en-US" sz="1900" i="1" dirty="0" err="1">
                <a:solidFill>
                  <a:srgbClr val="9876AA"/>
                </a:solidFill>
                <a:latin typeface="Corbel"/>
              </a:rPr>
              <a:t>TIMESTAMP</a:t>
            </a:r>
            <a:r>
              <a:rPr lang="en-US" sz="1900" dirty="0">
                <a:solidFill>
                  <a:prstClr val="white"/>
                </a:solidFill>
                <a:latin typeface="Corbel"/>
              </a:rPr>
              <a:t>)</a:t>
            </a:r>
            <a:br>
              <a:rPr lang="en-US" sz="1900" dirty="0">
                <a:solidFill>
                  <a:prstClr val="white"/>
                </a:solidFill>
                <a:latin typeface="Corbel"/>
              </a:rPr>
            </a:br>
            <a:r>
              <a:rPr lang="en-US" sz="1900" dirty="0">
                <a:solidFill>
                  <a:prstClr val="white"/>
                </a:solidFill>
                <a:latin typeface="Corbel"/>
              </a:rPr>
              <a:t>    </a:t>
            </a:r>
            <a:r>
              <a:rPr lang="en-US" sz="1900" dirty="0">
                <a:solidFill>
                  <a:srgbClr val="CC7832"/>
                </a:solidFill>
                <a:latin typeface="Corbel"/>
              </a:rPr>
              <a:t>private </a:t>
            </a:r>
            <a:r>
              <a:rPr lang="en-US" sz="1900" dirty="0">
                <a:solidFill>
                  <a:prstClr val="white"/>
                </a:solidFill>
                <a:latin typeface="Corbel"/>
              </a:rPr>
              <a:t>Date </a:t>
            </a:r>
            <a:r>
              <a:rPr lang="en-US" sz="1900" dirty="0" err="1">
                <a:solidFill>
                  <a:srgbClr val="9876AA"/>
                </a:solidFill>
                <a:latin typeface="Corbel"/>
              </a:rPr>
              <a:t>birthDate</a:t>
            </a:r>
            <a:r>
              <a:rPr lang="en-US" sz="1900" dirty="0">
                <a:solidFill>
                  <a:srgbClr val="CC7832"/>
                </a:solidFill>
                <a:latin typeface="Corbel"/>
              </a:rPr>
              <a:t>;</a:t>
            </a:r>
            <a:br>
              <a:rPr lang="en-US" sz="1900" dirty="0">
                <a:solidFill>
                  <a:srgbClr val="CC7832"/>
                </a:solidFill>
                <a:latin typeface="Corbel"/>
              </a:rPr>
            </a:br>
            <a:br>
              <a:rPr lang="en-US" sz="1900" dirty="0">
                <a:solidFill>
                  <a:srgbClr val="CC7832"/>
                </a:solidFill>
                <a:latin typeface="Corbel"/>
              </a:rPr>
            </a:br>
            <a:r>
              <a:rPr lang="en-US" sz="1900" dirty="0">
                <a:solidFill>
                  <a:srgbClr val="CC7832"/>
                </a:solidFill>
                <a:latin typeface="Corbel"/>
              </a:rPr>
              <a:t>    public </a:t>
            </a:r>
            <a:r>
              <a:rPr lang="en-US" sz="1900" dirty="0">
                <a:solidFill>
                  <a:prstClr val="white"/>
                </a:solidFill>
                <a:latin typeface="Corbel"/>
              </a:rPr>
              <a:t>Integer </a:t>
            </a:r>
            <a:r>
              <a:rPr lang="en-US" sz="1900" dirty="0" err="1">
                <a:solidFill>
                  <a:srgbClr val="FFC66D"/>
                </a:solidFill>
                <a:latin typeface="Corbel"/>
              </a:rPr>
              <a:t>getId</a:t>
            </a:r>
            <a:r>
              <a:rPr lang="en-US" sz="1900" dirty="0">
                <a:solidFill>
                  <a:prstClr val="white"/>
                </a:solidFill>
                <a:latin typeface="Corbel"/>
              </a:rPr>
              <a:t>() { </a:t>
            </a:r>
            <a:r>
              <a:rPr lang="en-US" sz="1900" dirty="0">
                <a:solidFill>
                  <a:srgbClr val="CC7832"/>
                </a:solidFill>
                <a:latin typeface="Corbel"/>
              </a:rPr>
              <a:t>return </a:t>
            </a:r>
            <a:r>
              <a:rPr lang="en-US" sz="1900" dirty="0">
                <a:solidFill>
                  <a:srgbClr val="9876AA"/>
                </a:solidFill>
                <a:latin typeface="Corbel"/>
              </a:rPr>
              <a:t>id</a:t>
            </a:r>
            <a:r>
              <a:rPr lang="en-US" sz="1900" dirty="0">
                <a:solidFill>
                  <a:srgbClr val="CC7832"/>
                </a:solidFill>
                <a:latin typeface="Corbel"/>
              </a:rPr>
              <a:t>; </a:t>
            </a:r>
            <a:r>
              <a:rPr lang="en-US" sz="1900" dirty="0">
                <a:solidFill>
                  <a:prstClr val="white"/>
                </a:solidFill>
                <a:latin typeface="Corbel"/>
              </a:rPr>
              <a:t>}</a:t>
            </a:r>
            <a:br>
              <a:rPr lang="en-US" sz="1900" dirty="0">
                <a:solidFill>
                  <a:prstClr val="white"/>
                </a:solidFill>
                <a:latin typeface="Corbel"/>
              </a:rPr>
            </a:br>
            <a:r>
              <a:rPr lang="en-US" sz="1900" dirty="0">
                <a:solidFill>
                  <a:prstClr val="white"/>
                </a:solidFill>
                <a:latin typeface="Corbel"/>
              </a:rPr>
              <a:t>    </a:t>
            </a:r>
            <a:br>
              <a:rPr lang="en-US" sz="1900" dirty="0">
                <a:solidFill>
                  <a:prstClr val="white"/>
                </a:solidFill>
                <a:latin typeface="Corbel"/>
              </a:rPr>
            </a:br>
            <a:r>
              <a:rPr lang="en-US" sz="1900" dirty="0">
                <a:solidFill>
                  <a:prstClr val="white"/>
                </a:solidFill>
                <a:latin typeface="Corbel"/>
              </a:rPr>
              <a:t>    </a:t>
            </a:r>
            <a:r>
              <a:rPr lang="en-US" sz="1900" dirty="0">
                <a:solidFill>
                  <a:srgbClr val="CC7832"/>
                </a:solidFill>
                <a:latin typeface="Corbel"/>
              </a:rPr>
              <a:t>public </a:t>
            </a:r>
            <a:r>
              <a:rPr lang="en-US" sz="1900" dirty="0">
                <a:solidFill>
                  <a:prstClr val="white"/>
                </a:solidFill>
                <a:latin typeface="Corbel"/>
              </a:rPr>
              <a:t>String </a:t>
            </a:r>
            <a:r>
              <a:rPr lang="en-US" sz="1900" dirty="0" err="1">
                <a:solidFill>
                  <a:srgbClr val="FFC66D"/>
                </a:solidFill>
                <a:latin typeface="Corbel"/>
              </a:rPr>
              <a:t>getFirstName</a:t>
            </a:r>
            <a:r>
              <a:rPr lang="en-US" sz="1900" dirty="0">
                <a:solidFill>
                  <a:prstClr val="white"/>
                </a:solidFill>
                <a:latin typeface="Corbel"/>
              </a:rPr>
              <a:t>() { </a:t>
            </a:r>
            <a:r>
              <a:rPr lang="en-US" sz="1900" dirty="0">
                <a:solidFill>
                  <a:srgbClr val="CC7832"/>
                </a:solidFill>
                <a:latin typeface="Corbel"/>
              </a:rPr>
              <a:t>return </a:t>
            </a:r>
            <a:r>
              <a:rPr lang="en-US" sz="1900" dirty="0" err="1">
                <a:solidFill>
                  <a:srgbClr val="9876AA"/>
                </a:solidFill>
                <a:latin typeface="Corbel"/>
              </a:rPr>
              <a:t>firstName</a:t>
            </a:r>
            <a:r>
              <a:rPr lang="en-US" sz="1900" dirty="0">
                <a:solidFill>
                  <a:srgbClr val="CC7832"/>
                </a:solidFill>
                <a:latin typeface="Corbel"/>
              </a:rPr>
              <a:t>; </a:t>
            </a:r>
            <a:r>
              <a:rPr lang="en-US" sz="1900" dirty="0">
                <a:solidFill>
                  <a:prstClr val="white"/>
                </a:solidFill>
                <a:latin typeface="Corbel"/>
              </a:rPr>
              <a:t>}</a:t>
            </a:r>
            <a:br>
              <a:rPr lang="en-US" sz="1900" dirty="0">
                <a:solidFill>
                  <a:prstClr val="white"/>
                </a:solidFill>
                <a:latin typeface="Corbel"/>
              </a:rPr>
            </a:br>
            <a:br>
              <a:rPr lang="en-US" sz="1900" dirty="0">
                <a:solidFill>
                  <a:prstClr val="white"/>
                </a:solidFill>
                <a:latin typeface="Corbel"/>
              </a:rPr>
            </a:br>
            <a:r>
              <a:rPr lang="en-US" sz="1900" dirty="0">
                <a:solidFill>
                  <a:prstClr val="white"/>
                </a:solidFill>
                <a:latin typeface="Corbel"/>
              </a:rPr>
              <a:t>    </a:t>
            </a:r>
            <a:r>
              <a:rPr lang="en-US" sz="1900" dirty="0">
                <a:solidFill>
                  <a:srgbClr val="CC7832"/>
                </a:solidFill>
                <a:latin typeface="Corbel"/>
              </a:rPr>
              <a:t>public </a:t>
            </a:r>
            <a:r>
              <a:rPr lang="en-US" sz="1900" dirty="0">
                <a:solidFill>
                  <a:prstClr val="white"/>
                </a:solidFill>
                <a:latin typeface="Corbel"/>
              </a:rPr>
              <a:t>String </a:t>
            </a:r>
            <a:r>
              <a:rPr lang="en-US" sz="1900" dirty="0" err="1">
                <a:solidFill>
                  <a:srgbClr val="FFC66D"/>
                </a:solidFill>
                <a:latin typeface="Corbel"/>
              </a:rPr>
              <a:t>getSecondName</a:t>
            </a:r>
            <a:r>
              <a:rPr lang="en-US" sz="1900" dirty="0">
                <a:solidFill>
                  <a:prstClr val="white"/>
                </a:solidFill>
                <a:latin typeface="Corbel"/>
              </a:rPr>
              <a:t>() { </a:t>
            </a:r>
            <a:r>
              <a:rPr lang="en-US" sz="1900" dirty="0">
                <a:solidFill>
                  <a:srgbClr val="CC7832"/>
                </a:solidFill>
                <a:latin typeface="Corbel"/>
              </a:rPr>
              <a:t>return </a:t>
            </a:r>
            <a:r>
              <a:rPr lang="en-US" sz="1900" dirty="0" err="1">
                <a:solidFill>
                  <a:srgbClr val="9876AA"/>
                </a:solidFill>
                <a:latin typeface="Corbel"/>
              </a:rPr>
              <a:t>secondName</a:t>
            </a:r>
            <a:r>
              <a:rPr lang="en-US" sz="1900" dirty="0">
                <a:solidFill>
                  <a:srgbClr val="CC7832"/>
                </a:solidFill>
                <a:latin typeface="Corbel"/>
              </a:rPr>
              <a:t>; </a:t>
            </a:r>
            <a:r>
              <a:rPr lang="en-US" sz="1900" dirty="0">
                <a:solidFill>
                  <a:prstClr val="white"/>
                </a:solidFill>
                <a:latin typeface="Corbel"/>
              </a:rPr>
              <a:t>}</a:t>
            </a:r>
            <a:br>
              <a:rPr lang="en-US" sz="1900" dirty="0">
                <a:solidFill>
                  <a:prstClr val="white"/>
                </a:solidFill>
                <a:latin typeface="Corbel"/>
              </a:rPr>
            </a:br>
            <a:br>
              <a:rPr lang="en-US" sz="1900" dirty="0">
                <a:solidFill>
                  <a:prstClr val="white"/>
                </a:solidFill>
                <a:latin typeface="Corbel"/>
              </a:rPr>
            </a:br>
            <a:r>
              <a:rPr lang="en-US" sz="1900" dirty="0">
                <a:solidFill>
                  <a:prstClr val="white"/>
                </a:solidFill>
                <a:latin typeface="Corbel"/>
              </a:rPr>
              <a:t>    </a:t>
            </a:r>
            <a:r>
              <a:rPr lang="en-US" sz="1900" dirty="0">
                <a:solidFill>
                  <a:srgbClr val="CC7832"/>
                </a:solidFill>
                <a:latin typeface="Corbel"/>
              </a:rPr>
              <a:t>public </a:t>
            </a:r>
            <a:r>
              <a:rPr lang="en-US" sz="1900" dirty="0">
                <a:solidFill>
                  <a:prstClr val="white"/>
                </a:solidFill>
                <a:latin typeface="Corbel"/>
              </a:rPr>
              <a:t>Date </a:t>
            </a:r>
            <a:r>
              <a:rPr lang="en-US" sz="1900" dirty="0" err="1">
                <a:solidFill>
                  <a:srgbClr val="FFC66D"/>
                </a:solidFill>
                <a:latin typeface="Corbel"/>
              </a:rPr>
              <a:t>getBirthDate</a:t>
            </a:r>
            <a:r>
              <a:rPr lang="en-US" sz="1900" dirty="0">
                <a:solidFill>
                  <a:prstClr val="white"/>
                </a:solidFill>
                <a:latin typeface="Corbel"/>
              </a:rPr>
              <a:t>() { </a:t>
            </a:r>
            <a:r>
              <a:rPr lang="en-US" sz="1900" dirty="0">
                <a:solidFill>
                  <a:srgbClr val="CC7832"/>
                </a:solidFill>
                <a:latin typeface="Corbel"/>
              </a:rPr>
              <a:t>return </a:t>
            </a:r>
            <a:r>
              <a:rPr lang="en-US" sz="1900" dirty="0" err="1">
                <a:solidFill>
                  <a:srgbClr val="9876AA"/>
                </a:solidFill>
                <a:latin typeface="Corbel"/>
              </a:rPr>
              <a:t>birthDate</a:t>
            </a:r>
            <a:r>
              <a:rPr lang="en-US" sz="1900" dirty="0">
                <a:solidFill>
                  <a:srgbClr val="CC7832"/>
                </a:solidFill>
                <a:latin typeface="Corbel"/>
              </a:rPr>
              <a:t>; </a:t>
            </a:r>
            <a:r>
              <a:rPr lang="en-US" sz="1900" dirty="0">
                <a:solidFill>
                  <a:prstClr val="white"/>
                </a:solidFill>
                <a:latin typeface="Corbel"/>
              </a:rPr>
              <a:t>}</a:t>
            </a:r>
            <a:br>
              <a:rPr lang="en-US" sz="1900" dirty="0">
                <a:solidFill>
                  <a:prstClr val="white"/>
                </a:solidFill>
                <a:latin typeface="Corbel"/>
              </a:rPr>
            </a:br>
            <a:r>
              <a:rPr lang="en-US" sz="1900" dirty="0">
                <a:solidFill>
                  <a:prstClr val="white"/>
                </a:solidFill>
                <a:latin typeface="Corbel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2758514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85CB9-3396-BA40-9437-5A265B71C8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204"/>
            <a:ext cx="10515600" cy="712904"/>
          </a:xfrm>
        </p:spPr>
        <p:txBody>
          <a:bodyPr/>
          <a:lstStyle/>
          <a:p>
            <a:r>
              <a:rPr lang="pl-PL" dirty="0" err="1">
                <a:solidFill>
                  <a:schemeClr val="bg1"/>
                </a:solidFill>
                <a:ea typeface="Roboto Light" panose="02000000000000000000" pitchFamily="2" charset="0"/>
                <a:cs typeface="Calibri Light" panose="020F0302020204030204" pitchFamily="34" charset="0"/>
              </a:rPr>
              <a:t>Users</a:t>
            </a:r>
            <a:r>
              <a:rPr lang="pl-PL" dirty="0">
                <a:solidFill>
                  <a:schemeClr val="bg1"/>
                </a:solidFill>
                <a:ea typeface="Roboto Light" panose="02000000000000000000" pitchFamily="2" charset="0"/>
                <a:cs typeface="Calibri Light" panose="020F0302020204030204" pitchFamily="34" charset="0"/>
              </a:rPr>
              <a:t> Controller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0C0BE5D1-B840-3745-93F6-D27AA6ABB9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CFF0958-CA3A-194F-8EB2-2DA5C28F4800}"/>
              </a:ext>
            </a:extLst>
          </p:cNvPr>
          <p:cNvSpPr txBox="1"/>
          <p:nvPr/>
        </p:nvSpPr>
        <p:spPr>
          <a:xfrm>
            <a:off x="838200" y="681037"/>
            <a:ext cx="10515599" cy="6144759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pPr lvl="0">
              <a:lnSpc>
                <a:spcPct val="90000"/>
              </a:lnSpc>
              <a:spcBef>
                <a:spcPts val="1800"/>
              </a:spcBef>
              <a:buClr>
                <a:srgbClr val="56C5FF"/>
              </a:buClr>
              <a:buSzPct val="100000"/>
            </a:pPr>
            <a:r>
              <a:rPr lang="en-US" sz="1900" dirty="0">
                <a:solidFill>
                  <a:srgbClr val="BBB529"/>
                </a:solidFill>
                <a:latin typeface="Corbel"/>
              </a:rPr>
              <a:t>@</a:t>
            </a:r>
            <a:r>
              <a:rPr lang="en-US" sz="1900" dirty="0" err="1">
                <a:solidFill>
                  <a:srgbClr val="BBB529"/>
                </a:solidFill>
                <a:latin typeface="Corbel"/>
              </a:rPr>
              <a:t>RestController</a:t>
            </a:r>
            <a:br>
              <a:rPr lang="en-US" sz="1900" dirty="0">
                <a:solidFill>
                  <a:srgbClr val="BBB529"/>
                </a:solidFill>
                <a:latin typeface="Corbel"/>
              </a:rPr>
            </a:br>
            <a:r>
              <a:rPr lang="en-US" sz="1900" dirty="0">
                <a:solidFill>
                  <a:srgbClr val="BBB529"/>
                </a:solidFill>
                <a:latin typeface="Corbel"/>
              </a:rPr>
              <a:t>@</a:t>
            </a:r>
            <a:r>
              <a:rPr lang="en-US" sz="1900" dirty="0" err="1">
                <a:solidFill>
                  <a:srgbClr val="BBB529"/>
                </a:solidFill>
                <a:latin typeface="Corbel"/>
              </a:rPr>
              <a:t>RequestMapping</a:t>
            </a:r>
            <a:r>
              <a:rPr lang="en-US" sz="1900" dirty="0">
                <a:solidFill>
                  <a:prstClr val="white"/>
                </a:solidFill>
                <a:latin typeface="Corbel"/>
              </a:rPr>
              <a:t>(</a:t>
            </a:r>
            <a:r>
              <a:rPr lang="en-US" sz="1900" dirty="0">
                <a:solidFill>
                  <a:srgbClr val="6A8759"/>
                </a:solidFill>
                <a:latin typeface="Corbel"/>
              </a:rPr>
              <a:t>"/</a:t>
            </a:r>
            <a:r>
              <a:rPr lang="en-US" sz="1900" dirty="0" err="1">
                <a:solidFill>
                  <a:srgbClr val="6A8759"/>
                </a:solidFill>
                <a:latin typeface="Corbel"/>
              </a:rPr>
              <a:t>api</a:t>
            </a:r>
            <a:r>
              <a:rPr lang="en-US" sz="1900" dirty="0">
                <a:solidFill>
                  <a:srgbClr val="6A8759"/>
                </a:solidFill>
                <a:latin typeface="Corbel"/>
              </a:rPr>
              <a:t>"</a:t>
            </a:r>
            <a:r>
              <a:rPr lang="en-US" sz="1900" dirty="0">
                <a:solidFill>
                  <a:prstClr val="white"/>
                </a:solidFill>
                <a:latin typeface="Corbel"/>
              </a:rPr>
              <a:t>)</a:t>
            </a:r>
            <a:br>
              <a:rPr lang="en-US" sz="1900" dirty="0">
                <a:solidFill>
                  <a:prstClr val="white"/>
                </a:solidFill>
                <a:latin typeface="Corbel"/>
              </a:rPr>
            </a:br>
            <a:r>
              <a:rPr lang="en-US" sz="1900" dirty="0">
                <a:solidFill>
                  <a:srgbClr val="CC7832"/>
                </a:solidFill>
                <a:latin typeface="Corbel"/>
              </a:rPr>
              <a:t>public class </a:t>
            </a:r>
            <a:r>
              <a:rPr lang="en-US" sz="1900" dirty="0" err="1">
                <a:solidFill>
                  <a:prstClr val="white"/>
                </a:solidFill>
                <a:latin typeface="Corbel"/>
              </a:rPr>
              <a:t>UsersController</a:t>
            </a:r>
            <a:r>
              <a:rPr lang="en-US" sz="1900" dirty="0">
                <a:solidFill>
                  <a:prstClr val="white"/>
                </a:solidFill>
                <a:latin typeface="Corbel"/>
              </a:rPr>
              <a:t> {</a:t>
            </a:r>
            <a:br>
              <a:rPr lang="en-US" sz="1900" dirty="0">
                <a:solidFill>
                  <a:prstClr val="white"/>
                </a:solidFill>
                <a:latin typeface="Corbel"/>
              </a:rPr>
            </a:br>
            <a:br>
              <a:rPr lang="en-US" sz="1900" dirty="0">
                <a:solidFill>
                  <a:prstClr val="white"/>
                </a:solidFill>
                <a:latin typeface="Corbel"/>
              </a:rPr>
            </a:br>
            <a:r>
              <a:rPr lang="en-US" sz="1900" dirty="0">
                <a:solidFill>
                  <a:prstClr val="white"/>
                </a:solidFill>
                <a:latin typeface="Corbel"/>
              </a:rPr>
              <a:t>    </a:t>
            </a:r>
            <a:r>
              <a:rPr lang="en-US" sz="1900" dirty="0">
                <a:solidFill>
                  <a:srgbClr val="BBB529"/>
                </a:solidFill>
                <a:latin typeface="Corbel"/>
              </a:rPr>
              <a:t>@</a:t>
            </a:r>
            <a:r>
              <a:rPr lang="en-US" sz="1900" dirty="0" err="1">
                <a:solidFill>
                  <a:srgbClr val="BBB529"/>
                </a:solidFill>
                <a:latin typeface="Corbel"/>
              </a:rPr>
              <a:t>Autowired</a:t>
            </a:r>
            <a:br>
              <a:rPr lang="en-US" sz="1900" dirty="0">
                <a:solidFill>
                  <a:srgbClr val="BBB529"/>
                </a:solidFill>
                <a:latin typeface="Corbel"/>
              </a:rPr>
            </a:br>
            <a:r>
              <a:rPr lang="en-US" sz="1900" dirty="0">
                <a:solidFill>
                  <a:srgbClr val="BBB529"/>
                </a:solidFill>
                <a:latin typeface="Corbel"/>
              </a:rPr>
              <a:t>    </a:t>
            </a:r>
            <a:r>
              <a:rPr lang="en-US" sz="1900" dirty="0" err="1">
                <a:solidFill>
                  <a:prstClr val="white"/>
                </a:solidFill>
                <a:latin typeface="Corbel"/>
              </a:rPr>
              <a:t>UserRepository</a:t>
            </a:r>
            <a:r>
              <a:rPr lang="en-US" sz="1900" dirty="0">
                <a:solidFill>
                  <a:prstClr val="white"/>
                </a:solidFill>
                <a:latin typeface="Corbel"/>
              </a:rPr>
              <a:t> </a:t>
            </a:r>
            <a:r>
              <a:rPr lang="en-US" sz="1900" dirty="0" err="1">
                <a:solidFill>
                  <a:srgbClr val="9876AA"/>
                </a:solidFill>
                <a:latin typeface="Corbel"/>
              </a:rPr>
              <a:t>userRepository</a:t>
            </a:r>
            <a:r>
              <a:rPr lang="en-US" sz="1900" dirty="0">
                <a:solidFill>
                  <a:srgbClr val="CC7832"/>
                </a:solidFill>
                <a:latin typeface="Corbel"/>
              </a:rPr>
              <a:t>;</a:t>
            </a:r>
            <a:br>
              <a:rPr lang="en-US" sz="1900" dirty="0">
                <a:solidFill>
                  <a:srgbClr val="CC7832"/>
                </a:solidFill>
                <a:latin typeface="Corbel"/>
              </a:rPr>
            </a:br>
            <a:br>
              <a:rPr lang="en-US" sz="1900" dirty="0">
                <a:solidFill>
                  <a:srgbClr val="CC7832"/>
                </a:solidFill>
                <a:latin typeface="Corbel"/>
              </a:rPr>
            </a:br>
            <a:r>
              <a:rPr lang="en-US" sz="1900" dirty="0">
                <a:solidFill>
                  <a:srgbClr val="CC7832"/>
                </a:solidFill>
                <a:latin typeface="Corbel"/>
              </a:rPr>
              <a:t>    </a:t>
            </a:r>
            <a:r>
              <a:rPr lang="en-US" sz="1900" dirty="0">
                <a:solidFill>
                  <a:srgbClr val="BBB529"/>
                </a:solidFill>
                <a:latin typeface="Corbel"/>
              </a:rPr>
              <a:t>@</a:t>
            </a:r>
            <a:r>
              <a:rPr lang="en-US" sz="1900" dirty="0" err="1">
                <a:solidFill>
                  <a:srgbClr val="BBB529"/>
                </a:solidFill>
                <a:latin typeface="Corbel"/>
              </a:rPr>
              <a:t>GetMapping</a:t>
            </a:r>
            <a:r>
              <a:rPr lang="en-US" sz="1900" dirty="0">
                <a:solidFill>
                  <a:prstClr val="white"/>
                </a:solidFill>
                <a:latin typeface="Corbel"/>
              </a:rPr>
              <a:t>(</a:t>
            </a:r>
            <a:r>
              <a:rPr lang="en-US" sz="1900" dirty="0">
                <a:solidFill>
                  <a:srgbClr val="6A8759"/>
                </a:solidFill>
                <a:latin typeface="Corbel"/>
              </a:rPr>
              <a:t>"/users"</a:t>
            </a:r>
            <a:r>
              <a:rPr lang="en-US" sz="1900" dirty="0">
                <a:solidFill>
                  <a:prstClr val="white"/>
                </a:solidFill>
                <a:latin typeface="Corbel"/>
              </a:rPr>
              <a:t>)</a:t>
            </a:r>
            <a:br>
              <a:rPr lang="en-US" sz="1900" dirty="0">
                <a:solidFill>
                  <a:prstClr val="white"/>
                </a:solidFill>
                <a:latin typeface="Corbel"/>
              </a:rPr>
            </a:br>
            <a:r>
              <a:rPr lang="en-US" sz="1900" dirty="0">
                <a:solidFill>
                  <a:prstClr val="white"/>
                </a:solidFill>
                <a:latin typeface="Corbel"/>
              </a:rPr>
              <a:t>    </a:t>
            </a:r>
            <a:r>
              <a:rPr lang="en-US" sz="1900" dirty="0">
                <a:solidFill>
                  <a:srgbClr val="CC7832"/>
                </a:solidFill>
                <a:latin typeface="Corbel"/>
              </a:rPr>
              <a:t>public </a:t>
            </a:r>
            <a:r>
              <a:rPr lang="en-US" sz="1900" dirty="0">
                <a:solidFill>
                  <a:prstClr val="white"/>
                </a:solidFill>
                <a:latin typeface="Corbel"/>
              </a:rPr>
              <a:t>List&lt;User&gt; </a:t>
            </a:r>
            <a:r>
              <a:rPr lang="en-US" sz="1900" dirty="0" err="1">
                <a:solidFill>
                  <a:srgbClr val="FFC66D"/>
                </a:solidFill>
                <a:latin typeface="Corbel"/>
              </a:rPr>
              <a:t>getAllUsers</a:t>
            </a:r>
            <a:r>
              <a:rPr lang="en-US" sz="1900" dirty="0">
                <a:solidFill>
                  <a:prstClr val="white"/>
                </a:solidFill>
                <a:latin typeface="Corbel"/>
              </a:rPr>
              <a:t>() {</a:t>
            </a:r>
            <a:br>
              <a:rPr lang="en-US" sz="1900" dirty="0">
                <a:solidFill>
                  <a:prstClr val="white"/>
                </a:solidFill>
                <a:latin typeface="Corbel"/>
              </a:rPr>
            </a:br>
            <a:r>
              <a:rPr lang="en-US" sz="1900" dirty="0">
                <a:solidFill>
                  <a:prstClr val="white"/>
                </a:solidFill>
                <a:latin typeface="Corbel"/>
              </a:rPr>
              <a:t>        </a:t>
            </a:r>
            <a:r>
              <a:rPr lang="en-US" sz="1900" dirty="0">
                <a:solidFill>
                  <a:srgbClr val="CC7832"/>
                </a:solidFill>
                <a:latin typeface="Corbel"/>
              </a:rPr>
              <a:t>return </a:t>
            </a:r>
            <a:r>
              <a:rPr lang="en-US" sz="1900" dirty="0" err="1">
                <a:solidFill>
                  <a:srgbClr val="9876AA"/>
                </a:solidFill>
                <a:latin typeface="Corbel"/>
              </a:rPr>
              <a:t>userRepository</a:t>
            </a:r>
            <a:r>
              <a:rPr lang="en-US" sz="1900" dirty="0" err="1">
                <a:solidFill>
                  <a:prstClr val="white"/>
                </a:solidFill>
                <a:latin typeface="Corbel"/>
              </a:rPr>
              <a:t>.findAll</a:t>
            </a:r>
            <a:r>
              <a:rPr lang="en-US" sz="1900" dirty="0">
                <a:solidFill>
                  <a:prstClr val="white"/>
                </a:solidFill>
                <a:latin typeface="Corbel"/>
              </a:rPr>
              <a:t>()</a:t>
            </a:r>
            <a:r>
              <a:rPr lang="en-US" sz="1900" dirty="0">
                <a:solidFill>
                  <a:srgbClr val="CC7832"/>
                </a:solidFill>
                <a:latin typeface="Corbel"/>
              </a:rPr>
              <a:t>;</a:t>
            </a:r>
            <a:br>
              <a:rPr lang="en-US" sz="1900" dirty="0">
                <a:solidFill>
                  <a:srgbClr val="CC7832"/>
                </a:solidFill>
                <a:latin typeface="Corbel"/>
              </a:rPr>
            </a:br>
            <a:r>
              <a:rPr lang="en-US" sz="1900" dirty="0">
                <a:solidFill>
                  <a:srgbClr val="CC7832"/>
                </a:solidFill>
                <a:latin typeface="Corbel"/>
              </a:rPr>
              <a:t>    </a:t>
            </a:r>
            <a:r>
              <a:rPr lang="en-US" sz="1900" dirty="0">
                <a:solidFill>
                  <a:prstClr val="white"/>
                </a:solidFill>
                <a:latin typeface="Corbel"/>
              </a:rPr>
              <a:t>}</a:t>
            </a:r>
            <a:br>
              <a:rPr lang="en-US" sz="1900" dirty="0">
                <a:solidFill>
                  <a:prstClr val="white"/>
                </a:solidFill>
                <a:latin typeface="Corbel"/>
              </a:rPr>
            </a:br>
            <a:br>
              <a:rPr lang="en-US" sz="1900" dirty="0">
                <a:solidFill>
                  <a:prstClr val="white"/>
                </a:solidFill>
                <a:latin typeface="Corbel"/>
              </a:rPr>
            </a:br>
            <a:r>
              <a:rPr lang="en-US" sz="1900" dirty="0">
                <a:solidFill>
                  <a:prstClr val="white"/>
                </a:solidFill>
                <a:latin typeface="Corbel"/>
              </a:rPr>
              <a:t>    </a:t>
            </a:r>
            <a:r>
              <a:rPr lang="en-US" sz="1900" dirty="0">
                <a:solidFill>
                  <a:srgbClr val="BBB529"/>
                </a:solidFill>
                <a:latin typeface="Corbel"/>
              </a:rPr>
              <a:t>@</a:t>
            </a:r>
            <a:r>
              <a:rPr lang="en-US" sz="1900" dirty="0" err="1">
                <a:solidFill>
                  <a:srgbClr val="BBB529"/>
                </a:solidFill>
                <a:latin typeface="Corbel"/>
              </a:rPr>
              <a:t>PostMapping</a:t>
            </a:r>
            <a:r>
              <a:rPr lang="en-US" sz="1900" dirty="0">
                <a:solidFill>
                  <a:prstClr val="white"/>
                </a:solidFill>
                <a:latin typeface="Corbel"/>
              </a:rPr>
              <a:t>(</a:t>
            </a:r>
            <a:r>
              <a:rPr lang="en-US" sz="1900" dirty="0">
                <a:solidFill>
                  <a:srgbClr val="6A8759"/>
                </a:solidFill>
                <a:latin typeface="Corbel"/>
              </a:rPr>
              <a:t>"/users"</a:t>
            </a:r>
            <a:r>
              <a:rPr lang="en-US" sz="1900" dirty="0">
                <a:solidFill>
                  <a:prstClr val="white"/>
                </a:solidFill>
                <a:latin typeface="Corbel"/>
              </a:rPr>
              <a:t>)</a:t>
            </a:r>
            <a:br>
              <a:rPr lang="en-US" sz="1900" dirty="0">
                <a:solidFill>
                  <a:prstClr val="white"/>
                </a:solidFill>
                <a:latin typeface="Corbel"/>
              </a:rPr>
            </a:br>
            <a:r>
              <a:rPr lang="en-US" sz="1900" dirty="0">
                <a:solidFill>
                  <a:prstClr val="white"/>
                </a:solidFill>
                <a:latin typeface="Corbel"/>
              </a:rPr>
              <a:t>    </a:t>
            </a:r>
            <a:r>
              <a:rPr lang="en-US" sz="1900" dirty="0">
                <a:solidFill>
                  <a:srgbClr val="CC7832"/>
                </a:solidFill>
                <a:latin typeface="Corbel"/>
              </a:rPr>
              <a:t>public </a:t>
            </a:r>
            <a:r>
              <a:rPr lang="en-US" sz="1900" dirty="0">
                <a:solidFill>
                  <a:prstClr val="white"/>
                </a:solidFill>
                <a:latin typeface="Corbel"/>
              </a:rPr>
              <a:t>User </a:t>
            </a:r>
            <a:r>
              <a:rPr lang="en-US" sz="1900" dirty="0" err="1">
                <a:solidFill>
                  <a:srgbClr val="FFC66D"/>
                </a:solidFill>
                <a:latin typeface="Corbel"/>
              </a:rPr>
              <a:t>createUser</a:t>
            </a:r>
            <a:r>
              <a:rPr lang="en-US" sz="1900" dirty="0">
                <a:solidFill>
                  <a:prstClr val="white"/>
                </a:solidFill>
                <a:latin typeface="Corbel"/>
              </a:rPr>
              <a:t>(</a:t>
            </a:r>
            <a:r>
              <a:rPr lang="en-US" sz="1900" dirty="0">
                <a:solidFill>
                  <a:srgbClr val="BBB529"/>
                </a:solidFill>
                <a:latin typeface="Corbel"/>
              </a:rPr>
              <a:t>@Valid @</a:t>
            </a:r>
            <a:r>
              <a:rPr lang="en-US" sz="1900" dirty="0" err="1">
                <a:solidFill>
                  <a:srgbClr val="BBB529"/>
                </a:solidFill>
                <a:latin typeface="Corbel"/>
              </a:rPr>
              <a:t>RequestBody</a:t>
            </a:r>
            <a:r>
              <a:rPr lang="en-US" sz="1900" dirty="0">
                <a:solidFill>
                  <a:srgbClr val="BBB529"/>
                </a:solidFill>
                <a:latin typeface="Corbel"/>
              </a:rPr>
              <a:t> </a:t>
            </a:r>
            <a:r>
              <a:rPr lang="en-US" sz="1900" dirty="0">
                <a:solidFill>
                  <a:prstClr val="white"/>
                </a:solidFill>
                <a:latin typeface="Corbel"/>
              </a:rPr>
              <a:t>User user) {</a:t>
            </a:r>
            <a:br>
              <a:rPr lang="en-US" sz="1900" dirty="0">
                <a:solidFill>
                  <a:prstClr val="white"/>
                </a:solidFill>
                <a:latin typeface="Corbel"/>
              </a:rPr>
            </a:br>
            <a:r>
              <a:rPr lang="en-US" sz="1900" dirty="0">
                <a:solidFill>
                  <a:prstClr val="white"/>
                </a:solidFill>
                <a:latin typeface="Corbel"/>
              </a:rPr>
              <a:t>        </a:t>
            </a:r>
            <a:r>
              <a:rPr lang="en-US" sz="1900" dirty="0">
                <a:solidFill>
                  <a:srgbClr val="CC7832"/>
                </a:solidFill>
                <a:latin typeface="Corbel"/>
              </a:rPr>
              <a:t>return </a:t>
            </a:r>
            <a:r>
              <a:rPr lang="en-US" sz="1900" dirty="0" err="1">
                <a:solidFill>
                  <a:srgbClr val="9876AA"/>
                </a:solidFill>
                <a:latin typeface="Corbel"/>
              </a:rPr>
              <a:t>userRepository</a:t>
            </a:r>
            <a:r>
              <a:rPr lang="en-US" sz="1900" dirty="0" err="1">
                <a:solidFill>
                  <a:prstClr val="white"/>
                </a:solidFill>
                <a:latin typeface="Corbel"/>
              </a:rPr>
              <a:t>.save</a:t>
            </a:r>
            <a:r>
              <a:rPr lang="en-US" sz="1900" dirty="0">
                <a:solidFill>
                  <a:prstClr val="white"/>
                </a:solidFill>
                <a:latin typeface="Corbel"/>
              </a:rPr>
              <a:t>(user)</a:t>
            </a:r>
            <a:r>
              <a:rPr lang="en-US" sz="1900" dirty="0">
                <a:solidFill>
                  <a:srgbClr val="CC7832"/>
                </a:solidFill>
                <a:latin typeface="Corbel"/>
              </a:rPr>
              <a:t>;</a:t>
            </a:r>
            <a:br>
              <a:rPr lang="en-US" sz="1900" dirty="0">
                <a:solidFill>
                  <a:srgbClr val="CC7832"/>
                </a:solidFill>
                <a:latin typeface="Corbel"/>
              </a:rPr>
            </a:br>
            <a:r>
              <a:rPr lang="en-US" sz="1900" dirty="0">
                <a:solidFill>
                  <a:srgbClr val="CC7832"/>
                </a:solidFill>
                <a:latin typeface="Corbel"/>
              </a:rPr>
              <a:t>    </a:t>
            </a:r>
            <a:r>
              <a:rPr lang="en-US" sz="1900" dirty="0">
                <a:solidFill>
                  <a:prstClr val="white"/>
                </a:solidFill>
                <a:latin typeface="Corbel"/>
              </a:rPr>
              <a:t>}</a:t>
            </a:r>
            <a:br>
              <a:rPr lang="en-US" sz="1900" dirty="0">
                <a:solidFill>
                  <a:prstClr val="white"/>
                </a:solidFill>
                <a:latin typeface="Corbel"/>
              </a:rPr>
            </a:br>
            <a:br>
              <a:rPr lang="en-US" sz="1900" dirty="0">
                <a:solidFill>
                  <a:prstClr val="white"/>
                </a:solidFill>
                <a:latin typeface="Corbel"/>
              </a:rPr>
            </a:br>
            <a:r>
              <a:rPr lang="en-US" sz="1900" dirty="0">
                <a:solidFill>
                  <a:prstClr val="white"/>
                </a:solidFill>
                <a:latin typeface="Corbel"/>
              </a:rPr>
              <a:t>    </a:t>
            </a:r>
            <a:r>
              <a:rPr lang="en-US" sz="1900" dirty="0">
                <a:solidFill>
                  <a:srgbClr val="BBB529"/>
                </a:solidFill>
                <a:latin typeface="Corbel"/>
              </a:rPr>
              <a:t>@</a:t>
            </a:r>
            <a:r>
              <a:rPr lang="en-US" sz="1900" dirty="0" err="1">
                <a:solidFill>
                  <a:srgbClr val="BBB529"/>
                </a:solidFill>
                <a:latin typeface="Corbel"/>
              </a:rPr>
              <a:t>GetMapping</a:t>
            </a:r>
            <a:r>
              <a:rPr lang="en-US" sz="1900" dirty="0">
                <a:solidFill>
                  <a:prstClr val="white"/>
                </a:solidFill>
                <a:latin typeface="Corbel"/>
              </a:rPr>
              <a:t>(</a:t>
            </a:r>
            <a:r>
              <a:rPr lang="en-US" sz="1900" dirty="0">
                <a:solidFill>
                  <a:srgbClr val="6A8759"/>
                </a:solidFill>
                <a:latin typeface="Corbel"/>
              </a:rPr>
              <a:t>"/users/{id}"</a:t>
            </a:r>
            <a:r>
              <a:rPr lang="en-US" sz="1900" dirty="0">
                <a:solidFill>
                  <a:prstClr val="white"/>
                </a:solidFill>
                <a:latin typeface="Corbel"/>
              </a:rPr>
              <a:t>)</a:t>
            </a:r>
            <a:br>
              <a:rPr lang="en-US" sz="1900" dirty="0">
                <a:solidFill>
                  <a:prstClr val="white"/>
                </a:solidFill>
                <a:latin typeface="Corbel"/>
              </a:rPr>
            </a:br>
            <a:r>
              <a:rPr lang="en-US" sz="1900" dirty="0">
                <a:solidFill>
                  <a:prstClr val="white"/>
                </a:solidFill>
                <a:latin typeface="Corbel"/>
              </a:rPr>
              <a:t>    </a:t>
            </a:r>
            <a:r>
              <a:rPr lang="en-US" sz="1900" dirty="0">
                <a:solidFill>
                  <a:srgbClr val="CC7832"/>
                </a:solidFill>
                <a:latin typeface="Corbel"/>
              </a:rPr>
              <a:t>public </a:t>
            </a:r>
            <a:r>
              <a:rPr lang="en-US" sz="1900" dirty="0">
                <a:solidFill>
                  <a:prstClr val="white"/>
                </a:solidFill>
                <a:latin typeface="Corbel"/>
              </a:rPr>
              <a:t>User </a:t>
            </a:r>
            <a:r>
              <a:rPr lang="en-US" sz="1900" dirty="0" err="1">
                <a:solidFill>
                  <a:srgbClr val="FFC66D"/>
                </a:solidFill>
                <a:latin typeface="Corbel"/>
              </a:rPr>
              <a:t>getUserById</a:t>
            </a:r>
            <a:r>
              <a:rPr lang="en-US" sz="1900" dirty="0">
                <a:solidFill>
                  <a:prstClr val="white"/>
                </a:solidFill>
                <a:latin typeface="Corbel"/>
              </a:rPr>
              <a:t>(</a:t>
            </a:r>
            <a:r>
              <a:rPr lang="en-US" sz="1900" dirty="0">
                <a:solidFill>
                  <a:srgbClr val="BBB529"/>
                </a:solidFill>
                <a:latin typeface="Corbel"/>
              </a:rPr>
              <a:t>@</a:t>
            </a:r>
            <a:r>
              <a:rPr lang="en-US" sz="1900" dirty="0" err="1">
                <a:solidFill>
                  <a:srgbClr val="BBB529"/>
                </a:solidFill>
                <a:latin typeface="Corbel"/>
              </a:rPr>
              <a:t>PathVariable</a:t>
            </a:r>
            <a:r>
              <a:rPr lang="en-US" sz="1900" dirty="0">
                <a:solidFill>
                  <a:prstClr val="white"/>
                </a:solidFill>
                <a:latin typeface="Corbel"/>
              </a:rPr>
              <a:t>(</a:t>
            </a:r>
            <a:r>
              <a:rPr lang="en-US" sz="1900" dirty="0">
                <a:solidFill>
                  <a:srgbClr val="D0D0FF"/>
                </a:solidFill>
                <a:latin typeface="Corbel"/>
              </a:rPr>
              <a:t>value </a:t>
            </a:r>
            <a:r>
              <a:rPr lang="en-US" sz="1900" dirty="0">
                <a:solidFill>
                  <a:prstClr val="white"/>
                </a:solidFill>
                <a:latin typeface="Corbel"/>
              </a:rPr>
              <a:t>= </a:t>
            </a:r>
            <a:r>
              <a:rPr lang="en-US" sz="1900" dirty="0">
                <a:solidFill>
                  <a:srgbClr val="6A8759"/>
                </a:solidFill>
                <a:latin typeface="Corbel"/>
              </a:rPr>
              <a:t>"id"</a:t>
            </a:r>
            <a:r>
              <a:rPr lang="en-US" sz="1900" dirty="0">
                <a:solidFill>
                  <a:prstClr val="white"/>
                </a:solidFill>
                <a:latin typeface="Corbel"/>
              </a:rPr>
              <a:t>) Integer </a:t>
            </a:r>
            <a:r>
              <a:rPr lang="en-US" sz="1900" dirty="0" err="1">
                <a:solidFill>
                  <a:prstClr val="white"/>
                </a:solidFill>
                <a:latin typeface="Corbel"/>
              </a:rPr>
              <a:t>userId</a:t>
            </a:r>
            <a:r>
              <a:rPr lang="en-US" sz="1900" dirty="0">
                <a:solidFill>
                  <a:prstClr val="white"/>
                </a:solidFill>
                <a:latin typeface="Corbel"/>
              </a:rPr>
              <a:t>) {</a:t>
            </a:r>
            <a:br>
              <a:rPr lang="en-US" sz="1900" dirty="0">
                <a:solidFill>
                  <a:prstClr val="white"/>
                </a:solidFill>
                <a:latin typeface="Corbel"/>
              </a:rPr>
            </a:br>
            <a:r>
              <a:rPr lang="en-US" sz="1900" dirty="0">
                <a:solidFill>
                  <a:prstClr val="white"/>
                </a:solidFill>
                <a:latin typeface="Corbel"/>
              </a:rPr>
              <a:t>        </a:t>
            </a:r>
            <a:r>
              <a:rPr lang="en-US" sz="1900" dirty="0">
                <a:solidFill>
                  <a:srgbClr val="CC7832"/>
                </a:solidFill>
                <a:latin typeface="Corbel"/>
              </a:rPr>
              <a:t>return </a:t>
            </a:r>
            <a:r>
              <a:rPr lang="en-US" sz="1900" dirty="0" err="1">
                <a:solidFill>
                  <a:srgbClr val="9876AA"/>
                </a:solidFill>
                <a:latin typeface="Corbel"/>
              </a:rPr>
              <a:t>userRepository</a:t>
            </a:r>
            <a:r>
              <a:rPr lang="en-US" sz="1900" dirty="0" err="1">
                <a:solidFill>
                  <a:prstClr val="white"/>
                </a:solidFill>
                <a:latin typeface="Corbel"/>
              </a:rPr>
              <a:t>.findById</a:t>
            </a:r>
            <a:r>
              <a:rPr lang="en-US" sz="1900" dirty="0">
                <a:solidFill>
                  <a:prstClr val="white"/>
                </a:solidFill>
                <a:latin typeface="Corbel"/>
              </a:rPr>
              <a:t>(</a:t>
            </a:r>
            <a:r>
              <a:rPr lang="en-US" sz="1900" dirty="0" err="1">
                <a:solidFill>
                  <a:prstClr val="white"/>
                </a:solidFill>
                <a:latin typeface="Corbel"/>
              </a:rPr>
              <a:t>userId</a:t>
            </a:r>
            <a:r>
              <a:rPr lang="en-US" sz="1900" dirty="0">
                <a:solidFill>
                  <a:prstClr val="white"/>
                </a:solidFill>
                <a:latin typeface="Corbel"/>
              </a:rPr>
              <a:t>)</a:t>
            </a:r>
            <a:br>
              <a:rPr lang="en-US" sz="1900" dirty="0">
                <a:solidFill>
                  <a:prstClr val="white"/>
                </a:solidFill>
                <a:latin typeface="Corbel"/>
              </a:rPr>
            </a:br>
            <a:r>
              <a:rPr lang="en-US" sz="1900" dirty="0">
                <a:solidFill>
                  <a:prstClr val="white"/>
                </a:solidFill>
                <a:latin typeface="Corbel"/>
              </a:rPr>
              <a:t>                .</a:t>
            </a:r>
            <a:r>
              <a:rPr lang="en-US" sz="1900" dirty="0" err="1">
                <a:solidFill>
                  <a:prstClr val="white"/>
                </a:solidFill>
                <a:latin typeface="Corbel"/>
              </a:rPr>
              <a:t>orElseThrow</a:t>
            </a:r>
            <a:r>
              <a:rPr lang="en-US" sz="1900" dirty="0">
                <a:solidFill>
                  <a:prstClr val="white"/>
                </a:solidFill>
                <a:latin typeface="Corbel"/>
              </a:rPr>
              <a:t>(() -&gt; </a:t>
            </a:r>
            <a:r>
              <a:rPr lang="en-US" sz="1900" dirty="0">
                <a:solidFill>
                  <a:srgbClr val="CC7832"/>
                </a:solidFill>
                <a:latin typeface="Corbel"/>
              </a:rPr>
              <a:t>new </a:t>
            </a:r>
            <a:r>
              <a:rPr lang="en-US" sz="1900" dirty="0" err="1">
                <a:solidFill>
                  <a:prstClr val="white"/>
                </a:solidFill>
                <a:latin typeface="Corbel"/>
              </a:rPr>
              <a:t>ResourceNotFoundException</a:t>
            </a:r>
            <a:r>
              <a:rPr lang="en-US" sz="1900" dirty="0">
                <a:solidFill>
                  <a:prstClr val="white"/>
                </a:solidFill>
                <a:latin typeface="Corbel"/>
              </a:rPr>
              <a:t>(</a:t>
            </a:r>
            <a:r>
              <a:rPr lang="en-US" sz="1900" dirty="0">
                <a:solidFill>
                  <a:srgbClr val="6A8759"/>
                </a:solidFill>
                <a:latin typeface="Corbel"/>
              </a:rPr>
              <a:t>"User"</a:t>
            </a:r>
            <a:r>
              <a:rPr lang="en-US" sz="1900" dirty="0">
                <a:solidFill>
                  <a:srgbClr val="CC7832"/>
                </a:solidFill>
                <a:latin typeface="Corbel"/>
              </a:rPr>
              <a:t>, </a:t>
            </a:r>
            <a:r>
              <a:rPr lang="en-US" sz="1900" dirty="0">
                <a:solidFill>
                  <a:srgbClr val="6A8759"/>
                </a:solidFill>
                <a:latin typeface="Corbel"/>
              </a:rPr>
              <a:t>"id"</a:t>
            </a:r>
            <a:r>
              <a:rPr lang="en-US" sz="1900" dirty="0">
                <a:solidFill>
                  <a:srgbClr val="CC7832"/>
                </a:solidFill>
                <a:latin typeface="Corbel"/>
              </a:rPr>
              <a:t>, </a:t>
            </a:r>
            <a:r>
              <a:rPr lang="en-US" sz="1900" dirty="0" err="1">
                <a:solidFill>
                  <a:srgbClr val="B389C5"/>
                </a:solidFill>
                <a:latin typeface="Corbel"/>
              </a:rPr>
              <a:t>userId</a:t>
            </a:r>
            <a:r>
              <a:rPr lang="en-US" sz="1900" dirty="0">
                <a:solidFill>
                  <a:prstClr val="white"/>
                </a:solidFill>
                <a:latin typeface="Corbel"/>
              </a:rPr>
              <a:t>))</a:t>
            </a:r>
            <a:r>
              <a:rPr lang="en-US" sz="1900" dirty="0">
                <a:solidFill>
                  <a:srgbClr val="CC7832"/>
                </a:solidFill>
                <a:latin typeface="Corbel"/>
              </a:rPr>
              <a:t>;</a:t>
            </a:r>
            <a:br>
              <a:rPr lang="en-US" sz="1900" dirty="0">
                <a:solidFill>
                  <a:srgbClr val="CC7832"/>
                </a:solidFill>
                <a:latin typeface="Corbel"/>
              </a:rPr>
            </a:br>
            <a:r>
              <a:rPr lang="en-US" sz="1900" dirty="0">
                <a:solidFill>
                  <a:srgbClr val="CC7832"/>
                </a:solidFill>
                <a:latin typeface="Corbel"/>
              </a:rPr>
              <a:t>    </a:t>
            </a:r>
            <a:r>
              <a:rPr lang="en-US" sz="1900" dirty="0">
                <a:solidFill>
                  <a:prstClr val="white"/>
                </a:solidFill>
                <a:latin typeface="Corbel"/>
              </a:rPr>
              <a:t>}</a:t>
            </a:r>
            <a:br>
              <a:rPr lang="en-US" sz="1900" dirty="0">
                <a:solidFill>
                  <a:prstClr val="white"/>
                </a:solidFill>
                <a:latin typeface="Corbel"/>
              </a:rPr>
            </a:br>
            <a:r>
              <a:rPr lang="en-US" sz="1900" dirty="0">
                <a:solidFill>
                  <a:prstClr val="white"/>
                </a:solidFill>
                <a:latin typeface="Corbel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9054239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85CB9-3396-BA40-9437-5A265B71C8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204"/>
            <a:ext cx="10515600" cy="712904"/>
          </a:xfrm>
        </p:spPr>
        <p:txBody>
          <a:bodyPr/>
          <a:lstStyle/>
          <a:p>
            <a:r>
              <a:rPr lang="pl-PL" dirty="0" err="1">
                <a:solidFill>
                  <a:schemeClr val="bg1"/>
                </a:solidFill>
                <a:ea typeface="Roboto Light" panose="02000000000000000000" pitchFamily="2" charset="0"/>
                <a:cs typeface="Calibri Light" panose="020F0302020204030204" pitchFamily="34" charset="0"/>
              </a:rPr>
              <a:t>Users</a:t>
            </a:r>
            <a:r>
              <a:rPr lang="pl-PL" dirty="0">
                <a:solidFill>
                  <a:schemeClr val="bg1"/>
                </a:solidFill>
                <a:ea typeface="Roboto Light" panose="02000000000000000000" pitchFamily="2" charset="0"/>
                <a:cs typeface="Calibri Light" panose="020F0302020204030204" pitchFamily="34" charset="0"/>
              </a:rPr>
              <a:t> Controller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0C0BE5D1-B840-3745-93F6-D27AA6ABB9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CFF0958-CA3A-194F-8EB2-2DA5C28F4800}"/>
              </a:ext>
            </a:extLst>
          </p:cNvPr>
          <p:cNvSpPr txBox="1"/>
          <p:nvPr/>
        </p:nvSpPr>
        <p:spPr>
          <a:xfrm>
            <a:off x="838200" y="681037"/>
            <a:ext cx="10515599" cy="6144759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pPr lvl="0">
              <a:lnSpc>
                <a:spcPct val="90000"/>
              </a:lnSpc>
              <a:spcBef>
                <a:spcPts val="1800"/>
              </a:spcBef>
              <a:buClr>
                <a:srgbClr val="56C5FF"/>
              </a:buClr>
              <a:buSzPct val="100000"/>
            </a:pPr>
            <a:r>
              <a:rPr lang="en-US" sz="1900" dirty="0">
                <a:solidFill>
                  <a:srgbClr val="BBB529"/>
                </a:solidFill>
                <a:latin typeface="Corbel"/>
              </a:rPr>
              <a:t>@</a:t>
            </a:r>
            <a:r>
              <a:rPr lang="en-US" sz="1900" dirty="0" err="1">
                <a:solidFill>
                  <a:srgbClr val="BBB529"/>
                </a:solidFill>
                <a:latin typeface="Corbel"/>
              </a:rPr>
              <a:t>RestController</a:t>
            </a:r>
            <a:br>
              <a:rPr lang="en-US" sz="1900" dirty="0">
                <a:solidFill>
                  <a:srgbClr val="BBB529"/>
                </a:solidFill>
                <a:latin typeface="Corbel"/>
              </a:rPr>
            </a:br>
            <a:r>
              <a:rPr lang="en-US" sz="1900" dirty="0">
                <a:solidFill>
                  <a:srgbClr val="BBB529"/>
                </a:solidFill>
                <a:latin typeface="Corbel"/>
              </a:rPr>
              <a:t>@</a:t>
            </a:r>
            <a:r>
              <a:rPr lang="en-US" sz="1900" dirty="0" err="1">
                <a:solidFill>
                  <a:srgbClr val="BBB529"/>
                </a:solidFill>
                <a:latin typeface="Corbel"/>
              </a:rPr>
              <a:t>RequestMapping</a:t>
            </a:r>
            <a:r>
              <a:rPr lang="en-US" sz="1900" dirty="0">
                <a:solidFill>
                  <a:prstClr val="white"/>
                </a:solidFill>
                <a:latin typeface="Corbel"/>
              </a:rPr>
              <a:t>(</a:t>
            </a:r>
            <a:r>
              <a:rPr lang="en-US" sz="1900" dirty="0">
                <a:solidFill>
                  <a:srgbClr val="6A8759"/>
                </a:solidFill>
                <a:latin typeface="Corbel"/>
              </a:rPr>
              <a:t>"/</a:t>
            </a:r>
            <a:r>
              <a:rPr lang="en-US" sz="1900" dirty="0" err="1">
                <a:solidFill>
                  <a:srgbClr val="6A8759"/>
                </a:solidFill>
                <a:latin typeface="Corbel"/>
              </a:rPr>
              <a:t>api</a:t>
            </a:r>
            <a:r>
              <a:rPr lang="en-US" sz="1900" dirty="0">
                <a:solidFill>
                  <a:srgbClr val="6A8759"/>
                </a:solidFill>
                <a:latin typeface="Corbel"/>
              </a:rPr>
              <a:t>"</a:t>
            </a:r>
            <a:r>
              <a:rPr lang="en-US" sz="1900" dirty="0">
                <a:solidFill>
                  <a:prstClr val="white"/>
                </a:solidFill>
                <a:latin typeface="Corbel"/>
              </a:rPr>
              <a:t>)</a:t>
            </a:r>
            <a:br>
              <a:rPr lang="en-US" sz="1900" dirty="0">
                <a:solidFill>
                  <a:prstClr val="white"/>
                </a:solidFill>
                <a:latin typeface="Corbel"/>
              </a:rPr>
            </a:br>
            <a:r>
              <a:rPr lang="en-US" sz="1900" dirty="0">
                <a:solidFill>
                  <a:srgbClr val="CC7832"/>
                </a:solidFill>
                <a:latin typeface="Corbel"/>
              </a:rPr>
              <a:t>public class </a:t>
            </a:r>
            <a:r>
              <a:rPr lang="en-US" sz="1900" dirty="0" err="1">
                <a:solidFill>
                  <a:prstClr val="white"/>
                </a:solidFill>
                <a:latin typeface="Corbel"/>
              </a:rPr>
              <a:t>UsersController</a:t>
            </a:r>
            <a:r>
              <a:rPr lang="en-US" sz="1900" dirty="0">
                <a:solidFill>
                  <a:prstClr val="white"/>
                </a:solidFill>
                <a:latin typeface="Corbel"/>
              </a:rPr>
              <a:t> {</a:t>
            </a:r>
            <a:br>
              <a:rPr lang="en-US" sz="1900" dirty="0">
                <a:solidFill>
                  <a:prstClr val="white"/>
                </a:solidFill>
                <a:latin typeface="Corbel"/>
              </a:rPr>
            </a:br>
            <a:br>
              <a:rPr lang="en-US" sz="1900" dirty="0">
                <a:solidFill>
                  <a:prstClr val="white"/>
                </a:solidFill>
                <a:latin typeface="Corbel"/>
              </a:rPr>
            </a:br>
            <a:r>
              <a:rPr lang="en-US" sz="1900" dirty="0">
                <a:solidFill>
                  <a:prstClr val="white"/>
                </a:solidFill>
                <a:latin typeface="Corbel"/>
              </a:rPr>
              <a:t>    </a:t>
            </a:r>
            <a:r>
              <a:rPr lang="en-US" sz="1900" dirty="0">
                <a:solidFill>
                  <a:srgbClr val="BBB529"/>
                </a:solidFill>
                <a:latin typeface="Corbel"/>
              </a:rPr>
              <a:t>@</a:t>
            </a:r>
            <a:r>
              <a:rPr lang="en-US" sz="1900" dirty="0" err="1">
                <a:solidFill>
                  <a:srgbClr val="BBB529"/>
                </a:solidFill>
                <a:latin typeface="Corbel"/>
              </a:rPr>
              <a:t>Autowired</a:t>
            </a:r>
            <a:br>
              <a:rPr lang="en-US" sz="1900" dirty="0">
                <a:solidFill>
                  <a:srgbClr val="BBB529"/>
                </a:solidFill>
                <a:latin typeface="Corbel"/>
              </a:rPr>
            </a:br>
            <a:r>
              <a:rPr lang="en-US" sz="1900" dirty="0">
                <a:solidFill>
                  <a:srgbClr val="BBB529"/>
                </a:solidFill>
                <a:latin typeface="Corbel"/>
              </a:rPr>
              <a:t>    </a:t>
            </a:r>
            <a:r>
              <a:rPr lang="en-US" sz="1900" dirty="0" err="1">
                <a:solidFill>
                  <a:prstClr val="white"/>
                </a:solidFill>
                <a:latin typeface="Corbel"/>
              </a:rPr>
              <a:t>UserRepository</a:t>
            </a:r>
            <a:r>
              <a:rPr lang="en-US" sz="1900" dirty="0">
                <a:solidFill>
                  <a:prstClr val="white"/>
                </a:solidFill>
                <a:latin typeface="Corbel"/>
              </a:rPr>
              <a:t> </a:t>
            </a:r>
            <a:r>
              <a:rPr lang="en-US" sz="1900" dirty="0" err="1">
                <a:solidFill>
                  <a:srgbClr val="9876AA"/>
                </a:solidFill>
                <a:latin typeface="Corbel"/>
              </a:rPr>
              <a:t>userRepository</a:t>
            </a:r>
            <a:r>
              <a:rPr lang="en-US" sz="1900" dirty="0">
                <a:solidFill>
                  <a:srgbClr val="CC7832"/>
                </a:solidFill>
                <a:latin typeface="Corbel"/>
              </a:rPr>
              <a:t>;</a:t>
            </a:r>
            <a:br>
              <a:rPr lang="en-US" sz="1900" dirty="0">
                <a:solidFill>
                  <a:srgbClr val="CC7832"/>
                </a:solidFill>
                <a:latin typeface="Corbel"/>
              </a:rPr>
            </a:br>
            <a:br>
              <a:rPr lang="en-US" sz="1900" dirty="0">
                <a:solidFill>
                  <a:srgbClr val="CC7832"/>
                </a:solidFill>
                <a:latin typeface="Corbel"/>
              </a:rPr>
            </a:br>
            <a:r>
              <a:rPr lang="en-US" sz="1900" dirty="0">
                <a:solidFill>
                  <a:srgbClr val="CC7832"/>
                </a:solidFill>
                <a:latin typeface="Corbel"/>
              </a:rPr>
              <a:t>    </a:t>
            </a:r>
            <a:r>
              <a:rPr lang="en-US" sz="1900" dirty="0">
                <a:solidFill>
                  <a:srgbClr val="BBB529"/>
                </a:solidFill>
                <a:latin typeface="Corbel"/>
              </a:rPr>
              <a:t>@</a:t>
            </a:r>
            <a:r>
              <a:rPr lang="en-US" sz="1900" dirty="0" err="1">
                <a:solidFill>
                  <a:srgbClr val="BBB529"/>
                </a:solidFill>
                <a:latin typeface="Corbel"/>
              </a:rPr>
              <a:t>GetMapping</a:t>
            </a:r>
            <a:r>
              <a:rPr lang="en-US" sz="1900" dirty="0">
                <a:solidFill>
                  <a:prstClr val="white"/>
                </a:solidFill>
                <a:latin typeface="Corbel"/>
              </a:rPr>
              <a:t>(</a:t>
            </a:r>
            <a:r>
              <a:rPr lang="en-US" sz="1900" dirty="0">
                <a:solidFill>
                  <a:srgbClr val="6A8759"/>
                </a:solidFill>
                <a:latin typeface="Corbel"/>
              </a:rPr>
              <a:t>"/users"</a:t>
            </a:r>
            <a:r>
              <a:rPr lang="en-US" sz="1900" dirty="0">
                <a:solidFill>
                  <a:prstClr val="white"/>
                </a:solidFill>
                <a:latin typeface="Corbel"/>
              </a:rPr>
              <a:t>)</a:t>
            </a:r>
            <a:br>
              <a:rPr lang="en-US" sz="1900" dirty="0">
                <a:solidFill>
                  <a:prstClr val="white"/>
                </a:solidFill>
                <a:latin typeface="Corbel"/>
              </a:rPr>
            </a:br>
            <a:r>
              <a:rPr lang="en-US" sz="1900" dirty="0">
                <a:solidFill>
                  <a:prstClr val="white"/>
                </a:solidFill>
                <a:latin typeface="Corbel"/>
              </a:rPr>
              <a:t>    </a:t>
            </a:r>
            <a:r>
              <a:rPr lang="en-US" sz="1900" dirty="0">
                <a:solidFill>
                  <a:srgbClr val="CC7832"/>
                </a:solidFill>
                <a:latin typeface="Corbel"/>
              </a:rPr>
              <a:t>public </a:t>
            </a:r>
            <a:r>
              <a:rPr lang="en-US" sz="1900" dirty="0">
                <a:solidFill>
                  <a:prstClr val="white"/>
                </a:solidFill>
                <a:latin typeface="Corbel"/>
              </a:rPr>
              <a:t>List&lt;User&gt; </a:t>
            </a:r>
            <a:r>
              <a:rPr lang="en-US" sz="1900" dirty="0" err="1">
                <a:solidFill>
                  <a:srgbClr val="FFC66D"/>
                </a:solidFill>
                <a:latin typeface="Corbel"/>
              </a:rPr>
              <a:t>getAllUsers</a:t>
            </a:r>
            <a:r>
              <a:rPr lang="en-US" sz="1900" dirty="0">
                <a:solidFill>
                  <a:prstClr val="white"/>
                </a:solidFill>
                <a:latin typeface="Corbel"/>
              </a:rPr>
              <a:t>() {</a:t>
            </a:r>
            <a:br>
              <a:rPr lang="en-US" sz="1900" dirty="0">
                <a:solidFill>
                  <a:prstClr val="white"/>
                </a:solidFill>
                <a:latin typeface="Corbel"/>
              </a:rPr>
            </a:br>
            <a:r>
              <a:rPr lang="en-US" sz="1900" dirty="0">
                <a:solidFill>
                  <a:prstClr val="white"/>
                </a:solidFill>
                <a:latin typeface="Corbel"/>
              </a:rPr>
              <a:t>        </a:t>
            </a:r>
            <a:r>
              <a:rPr lang="en-US" sz="1900" dirty="0">
                <a:solidFill>
                  <a:srgbClr val="CC7832"/>
                </a:solidFill>
                <a:latin typeface="Corbel"/>
              </a:rPr>
              <a:t>return </a:t>
            </a:r>
            <a:r>
              <a:rPr lang="en-US" sz="1900" dirty="0" err="1">
                <a:solidFill>
                  <a:srgbClr val="9876AA"/>
                </a:solidFill>
                <a:latin typeface="Corbel"/>
              </a:rPr>
              <a:t>userRepository</a:t>
            </a:r>
            <a:r>
              <a:rPr lang="en-US" sz="1900" dirty="0" err="1">
                <a:solidFill>
                  <a:prstClr val="white"/>
                </a:solidFill>
                <a:latin typeface="Corbel"/>
              </a:rPr>
              <a:t>.findAll</a:t>
            </a:r>
            <a:r>
              <a:rPr lang="en-US" sz="1900" dirty="0">
                <a:solidFill>
                  <a:prstClr val="white"/>
                </a:solidFill>
                <a:latin typeface="Corbel"/>
              </a:rPr>
              <a:t>()</a:t>
            </a:r>
            <a:r>
              <a:rPr lang="en-US" sz="1900" dirty="0">
                <a:solidFill>
                  <a:srgbClr val="CC7832"/>
                </a:solidFill>
                <a:latin typeface="Corbel"/>
              </a:rPr>
              <a:t>;</a:t>
            </a:r>
            <a:br>
              <a:rPr lang="en-US" sz="1900" dirty="0">
                <a:solidFill>
                  <a:srgbClr val="CC7832"/>
                </a:solidFill>
                <a:latin typeface="Corbel"/>
              </a:rPr>
            </a:br>
            <a:r>
              <a:rPr lang="en-US" sz="1900" dirty="0">
                <a:solidFill>
                  <a:srgbClr val="CC7832"/>
                </a:solidFill>
                <a:latin typeface="Corbel"/>
              </a:rPr>
              <a:t>    </a:t>
            </a:r>
            <a:r>
              <a:rPr lang="en-US" sz="1900" dirty="0">
                <a:solidFill>
                  <a:prstClr val="white"/>
                </a:solidFill>
                <a:latin typeface="Corbel"/>
              </a:rPr>
              <a:t>}</a:t>
            </a:r>
            <a:br>
              <a:rPr lang="en-US" sz="1900" dirty="0">
                <a:solidFill>
                  <a:prstClr val="white"/>
                </a:solidFill>
                <a:latin typeface="Corbel"/>
              </a:rPr>
            </a:br>
            <a:br>
              <a:rPr lang="en-US" sz="1900" dirty="0">
                <a:solidFill>
                  <a:prstClr val="white"/>
                </a:solidFill>
                <a:latin typeface="Corbel"/>
              </a:rPr>
            </a:br>
            <a:r>
              <a:rPr lang="en-US" sz="1900" dirty="0">
                <a:solidFill>
                  <a:prstClr val="white"/>
                </a:solidFill>
                <a:latin typeface="Corbel"/>
              </a:rPr>
              <a:t>    </a:t>
            </a:r>
            <a:r>
              <a:rPr lang="en-US" sz="1900" dirty="0">
                <a:solidFill>
                  <a:srgbClr val="BBB529"/>
                </a:solidFill>
                <a:latin typeface="Corbel"/>
              </a:rPr>
              <a:t>@</a:t>
            </a:r>
            <a:r>
              <a:rPr lang="en-US" sz="1900" dirty="0" err="1">
                <a:solidFill>
                  <a:srgbClr val="BBB529"/>
                </a:solidFill>
                <a:latin typeface="Corbel"/>
              </a:rPr>
              <a:t>PostMapping</a:t>
            </a:r>
            <a:r>
              <a:rPr lang="en-US" sz="1900" dirty="0">
                <a:solidFill>
                  <a:prstClr val="white"/>
                </a:solidFill>
                <a:latin typeface="Corbel"/>
              </a:rPr>
              <a:t>(</a:t>
            </a:r>
            <a:r>
              <a:rPr lang="en-US" sz="1900" dirty="0">
                <a:solidFill>
                  <a:srgbClr val="6A8759"/>
                </a:solidFill>
                <a:latin typeface="Corbel"/>
              </a:rPr>
              <a:t>"/users"</a:t>
            </a:r>
            <a:r>
              <a:rPr lang="en-US" sz="1900" dirty="0">
                <a:solidFill>
                  <a:prstClr val="white"/>
                </a:solidFill>
                <a:latin typeface="Corbel"/>
              </a:rPr>
              <a:t>)</a:t>
            </a:r>
            <a:br>
              <a:rPr lang="en-US" sz="1900" dirty="0">
                <a:solidFill>
                  <a:prstClr val="white"/>
                </a:solidFill>
                <a:latin typeface="Corbel"/>
              </a:rPr>
            </a:br>
            <a:r>
              <a:rPr lang="en-US" sz="1900" dirty="0">
                <a:solidFill>
                  <a:prstClr val="white"/>
                </a:solidFill>
                <a:latin typeface="Corbel"/>
              </a:rPr>
              <a:t>    </a:t>
            </a:r>
            <a:r>
              <a:rPr lang="en-US" sz="1900" dirty="0">
                <a:solidFill>
                  <a:srgbClr val="CC7832"/>
                </a:solidFill>
                <a:latin typeface="Corbel"/>
              </a:rPr>
              <a:t>public </a:t>
            </a:r>
            <a:r>
              <a:rPr lang="en-US" sz="1900" dirty="0">
                <a:solidFill>
                  <a:prstClr val="white"/>
                </a:solidFill>
                <a:latin typeface="Corbel"/>
              </a:rPr>
              <a:t>User </a:t>
            </a:r>
            <a:r>
              <a:rPr lang="en-US" sz="1900" dirty="0" err="1">
                <a:solidFill>
                  <a:srgbClr val="FFC66D"/>
                </a:solidFill>
                <a:latin typeface="Corbel"/>
              </a:rPr>
              <a:t>createUser</a:t>
            </a:r>
            <a:r>
              <a:rPr lang="en-US" sz="1900" dirty="0">
                <a:solidFill>
                  <a:prstClr val="white"/>
                </a:solidFill>
                <a:latin typeface="Corbel"/>
              </a:rPr>
              <a:t>(</a:t>
            </a:r>
            <a:r>
              <a:rPr lang="en-US" sz="1900" dirty="0">
                <a:solidFill>
                  <a:srgbClr val="BBB529"/>
                </a:solidFill>
                <a:latin typeface="Corbel"/>
              </a:rPr>
              <a:t>@Valid @</a:t>
            </a:r>
            <a:r>
              <a:rPr lang="en-US" sz="1900" dirty="0" err="1">
                <a:solidFill>
                  <a:srgbClr val="BBB529"/>
                </a:solidFill>
                <a:latin typeface="Corbel"/>
              </a:rPr>
              <a:t>RequestBody</a:t>
            </a:r>
            <a:r>
              <a:rPr lang="en-US" sz="1900" dirty="0">
                <a:solidFill>
                  <a:srgbClr val="BBB529"/>
                </a:solidFill>
                <a:latin typeface="Corbel"/>
              </a:rPr>
              <a:t> </a:t>
            </a:r>
            <a:r>
              <a:rPr lang="en-US" sz="1900" dirty="0">
                <a:solidFill>
                  <a:prstClr val="white"/>
                </a:solidFill>
                <a:latin typeface="Corbel"/>
              </a:rPr>
              <a:t>User user) {</a:t>
            </a:r>
            <a:br>
              <a:rPr lang="en-US" sz="1900" dirty="0">
                <a:solidFill>
                  <a:prstClr val="white"/>
                </a:solidFill>
                <a:latin typeface="Corbel"/>
              </a:rPr>
            </a:br>
            <a:r>
              <a:rPr lang="en-US" sz="1900" dirty="0">
                <a:solidFill>
                  <a:prstClr val="white"/>
                </a:solidFill>
                <a:latin typeface="Corbel"/>
              </a:rPr>
              <a:t>        </a:t>
            </a:r>
            <a:r>
              <a:rPr lang="en-US" sz="1900" dirty="0">
                <a:solidFill>
                  <a:srgbClr val="CC7832"/>
                </a:solidFill>
                <a:latin typeface="Corbel"/>
              </a:rPr>
              <a:t>return </a:t>
            </a:r>
            <a:r>
              <a:rPr lang="en-US" sz="1900" dirty="0" err="1">
                <a:solidFill>
                  <a:srgbClr val="9876AA"/>
                </a:solidFill>
                <a:latin typeface="Corbel"/>
              </a:rPr>
              <a:t>userRepository</a:t>
            </a:r>
            <a:r>
              <a:rPr lang="en-US" sz="1900" dirty="0" err="1">
                <a:solidFill>
                  <a:prstClr val="white"/>
                </a:solidFill>
                <a:latin typeface="Corbel"/>
              </a:rPr>
              <a:t>.save</a:t>
            </a:r>
            <a:r>
              <a:rPr lang="en-US" sz="1900" dirty="0">
                <a:solidFill>
                  <a:prstClr val="white"/>
                </a:solidFill>
                <a:latin typeface="Corbel"/>
              </a:rPr>
              <a:t>(user)</a:t>
            </a:r>
            <a:r>
              <a:rPr lang="en-US" sz="1900" dirty="0">
                <a:solidFill>
                  <a:srgbClr val="CC7832"/>
                </a:solidFill>
                <a:latin typeface="Corbel"/>
              </a:rPr>
              <a:t>;</a:t>
            </a:r>
            <a:br>
              <a:rPr lang="en-US" sz="1900" dirty="0">
                <a:solidFill>
                  <a:srgbClr val="CC7832"/>
                </a:solidFill>
                <a:latin typeface="Corbel"/>
              </a:rPr>
            </a:br>
            <a:r>
              <a:rPr lang="en-US" sz="1900" dirty="0">
                <a:solidFill>
                  <a:srgbClr val="CC7832"/>
                </a:solidFill>
                <a:latin typeface="Corbel"/>
              </a:rPr>
              <a:t>    </a:t>
            </a:r>
            <a:r>
              <a:rPr lang="en-US" sz="1900" dirty="0">
                <a:solidFill>
                  <a:prstClr val="white"/>
                </a:solidFill>
                <a:latin typeface="Corbel"/>
              </a:rPr>
              <a:t>}</a:t>
            </a:r>
            <a:br>
              <a:rPr lang="en-US" sz="1900" dirty="0">
                <a:solidFill>
                  <a:prstClr val="white"/>
                </a:solidFill>
                <a:latin typeface="Corbel"/>
              </a:rPr>
            </a:br>
            <a:br>
              <a:rPr lang="en-US" sz="1900" dirty="0">
                <a:solidFill>
                  <a:prstClr val="white"/>
                </a:solidFill>
                <a:latin typeface="Corbel"/>
              </a:rPr>
            </a:br>
            <a:r>
              <a:rPr lang="en-US" sz="1900" dirty="0">
                <a:solidFill>
                  <a:prstClr val="white"/>
                </a:solidFill>
                <a:latin typeface="Corbel"/>
              </a:rPr>
              <a:t>    </a:t>
            </a:r>
            <a:r>
              <a:rPr lang="en-US" sz="1900" dirty="0">
                <a:solidFill>
                  <a:srgbClr val="BBB529"/>
                </a:solidFill>
                <a:latin typeface="Corbel"/>
              </a:rPr>
              <a:t>@</a:t>
            </a:r>
            <a:r>
              <a:rPr lang="en-US" sz="1900" dirty="0" err="1">
                <a:solidFill>
                  <a:srgbClr val="BBB529"/>
                </a:solidFill>
                <a:latin typeface="Corbel"/>
              </a:rPr>
              <a:t>GetMapping</a:t>
            </a:r>
            <a:r>
              <a:rPr lang="en-US" sz="1900" dirty="0">
                <a:solidFill>
                  <a:prstClr val="white"/>
                </a:solidFill>
                <a:latin typeface="Corbel"/>
              </a:rPr>
              <a:t>(</a:t>
            </a:r>
            <a:r>
              <a:rPr lang="en-US" sz="1900" dirty="0">
                <a:solidFill>
                  <a:srgbClr val="6A8759"/>
                </a:solidFill>
                <a:latin typeface="Corbel"/>
              </a:rPr>
              <a:t>"/users/{id}"</a:t>
            </a:r>
            <a:r>
              <a:rPr lang="en-US" sz="1900" dirty="0">
                <a:solidFill>
                  <a:prstClr val="white"/>
                </a:solidFill>
                <a:latin typeface="Corbel"/>
              </a:rPr>
              <a:t>)</a:t>
            </a:r>
            <a:br>
              <a:rPr lang="en-US" sz="1900" dirty="0">
                <a:solidFill>
                  <a:prstClr val="white"/>
                </a:solidFill>
                <a:latin typeface="Corbel"/>
              </a:rPr>
            </a:br>
            <a:r>
              <a:rPr lang="en-US" sz="1900" dirty="0">
                <a:solidFill>
                  <a:prstClr val="white"/>
                </a:solidFill>
                <a:latin typeface="Corbel"/>
              </a:rPr>
              <a:t>    </a:t>
            </a:r>
            <a:r>
              <a:rPr lang="en-US" sz="1900" dirty="0">
                <a:solidFill>
                  <a:srgbClr val="CC7832"/>
                </a:solidFill>
                <a:latin typeface="Corbel"/>
              </a:rPr>
              <a:t>public </a:t>
            </a:r>
            <a:r>
              <a:rPr lang="en-US" sz="1900" dirty="0">
                <a:solidFill>
                  <a:prstClr val="white"/>
                </a:solidFill>
                <a:latin typeface="Corbel"/>
              </a:rPr>
              <a:t>User </a:t>
            </a:r>
            <a:r>
              <a:rPr lang="en-US" sz="1900" dirty="0" err="1">
                <a:solidFill>
                  <a:srgbClr val="FFC66D"/>
                </a:solidFill>
                <a:latin typeface="Corbel"/>
              </a:rPr>
              <a:t>getUserById</a:t>
            </a:r>
            <a:r>
              <a:rPr lang="en-US" sz="1900" dirty="0">
                <a:solidFill>
                  <a:prstClr val="white"/>
                </a:solidFill>
                <a:latin typeface="Corbel"/>
              </a:rPr>
              <a:t>(</a:t>
            </a:r>
            <a:r>
              <a:rPr lang="en-US" sz="1900" dirty="0">
                <a:solidFill>
                  <a:srgbClr val="BBB529"/>
                </a:solidFill>
                <a:latin typeface="Corbel"/>
              </a:rPr>
              <a:t>@</a:t>
            </a:r>
            <a:r>
              <a:rPr lang="en-US" sz="1900" dirty="0" err="1">
                <a:solidFill>
                  <a:srgbClr val="BBB529"/>
                </a:solidFill>
                <a:latin typeface="Corbel"/>
              </a:rPr>
              <a:t>PathVariable</a:t>
            </a:r>
            <a:r>
              <a:rPr lang="en-US" sz="1900" dirty="0">
                <a:solidFill>
                  <a:prstClr val="white"/>
                </a:solidFill>
                <a:latin typeface="Corbel"/>
              </a:rPr>
              <a:t>(</a:t>
            </a:r>
            <a:r>
              <a:rPr lang="en-US" sz="1900" dirty="0">
                <a:solidFill>
                  <a:srgbClr val="D0D0FF"/>
                </a:solidFill>
                <a:latin typeface="Corbel"/>
              </a:rPr>
              <a:t>value </a:t>
            </a:r>
            <a:r>
              <a:rPr lang="en-US" sz="1900" dirty="0">
                <a:solidFill>
                  <a:prstClr val="white"/>
                </a:solidFill>
                <a:latin typeface="Corbel"/>
              </a:rPr>
              <a:t>= </a:t>
            </a:r>
            <a:r>
              <a:rPr lang="en-US" sz="1900" dirty="0">
                <a:solidFill>
                  <a:srgbClr val="6A8759"/>
                </a:solidFill>
                <a:latin typeface="Corbel"/>
              </a:rPr>
              <a:t>"id"</a:t>
            </a:r>
            <a:r>
              <a:rPr lang="en-US" sz="1900" dirty="0">
                <a:solidFill>
                  <a:prstClr val="white"/>
                </a:solidFill>
                <a:latin typeface="Corbel"/>
              </a:rPr>
              <a:t>) Integer </a:t>
            </a:r>
            <a:r>
              <a:rPr lang="en-US" sz="1900" dirty="0" err="1">
                <a:solidFill>
                  <a:prstClr val="white"/>
                </a:solidFill>
                <a:latin typeface="Corbel"/>
              </a:rPr>
              <a:t>userId</a:t>
            </a:r>
            <a:r>
              <a:rPr lang="en-US" sz="1900" dirty="0">
                <a:solidFill>
                  <a:prstClr val="white"/>
                </a:solidFill>
                <a:latin typeface="Corbel"/>
              </a:rPr>
              <a:t>) {</a:t>
            </a:r>
            <a:br>
              <a:rPr lang="en-US" sz="1900" dirty="0">
                <a:solidFill>
                  <a:prstClr val="white"/>
                </a:solidFill>
                <a:latin typeface="Corbel"/>
              </a:rPr>
            </a:br>
            <a:r>
              <a:rPr lang="en-US" sz="1900" dirty="0">
                <a:solidFill>
                  <a:prstClr val="white"/>
                </a:solidFill>
                <a:latin typeface="Corbel"/>
              </a:rPr>
              <a:t>        </a:t>
            </a:r>
            <a:r>
              <a:rPr lang="en-US" sz="1900" dirty="0">
                <a:solidFill>
                  <a:srgbClr val="CC7832"/>
                </a:solidFill>
                <a:latin typeface="Corbel"/>
              </a:rPr>
              <a:t>return </a:t>
            </a:r>
            <a:r>
              <a:rPr lang="en-US" sz="1900" dirty="0" err="1">
                <a:solidFill>
                  <a:srgbClr val="9876AA"/>
                </a:solidFill>
                <a:latin typeface="Corbel"/>
              </a:rPr>
              <a:t>userRepository</a:t>
            </a:r>
            <a:r>
              <a:rPr lang="en-US" sz="1900" dirty="0" err="1">
                <a:solidFill>
                  <a:prstClr val="white"/>
                </a:solidFill>
                <a:latin typeface="Corbel"/>
              </a:rPr>
              <a:t>.findById</a:t>
            </a:r>
            <a:r>
              <a:rPr lang="en-US" sz="1900" dirty="0">
                <a:solidFill>
                  <a:prstClr val="white"/>
                </a:solidFill>
                <a:latin typeface="Corbel"/>
              </a:rPr>
              <a:t>(</a:t>
            </a:r>
            <a:r>
              <a:rPr lang="en-US" sz="1900" dirty="0" err="1">
                <a:solidFill>
                  <a:prstClr val="white"/>
                </a:solidFill>
                <a:latin typeface="Corbel"/>
              </a:rPr>
              <a:t>userId</a:t>
            </a:r>
            <a:r>
              <a:rPr lang="en-US" sz="1900" dirty="0">
                <a:solidFill>
                  <a:prstClr val="white"/>
                </a:solidFill>
                <a:latin typeface="Corbel"/>
              </a:rPr>
              <a:t>)</a:t>
            </a:r>
            <a:br>
              <a:rPr lang="en-US" sz="1900" dirty="0">
                <a:solidFill>
                  <a:prstClr val="white"/>
                </a:solidFill>
                <a:latin typeface="Corbel"/>
              </a:rPr>
            </a:br>
            <a:r>
              <a:rPr lang="en-US" sz="1900" dirty="0">
                <a:solidFill>
                  <a:prstClr val="white"/>
                </a:solidFill>
                <a:latin typeface="Corbel"/>
              </a:rPr>
              <a:t>                .</a:t>
            </a:r>
            <a:r>
              <a:rPr lang="en-US" sz="1900" dirty="0" err="1">
                <a:solidFill>
                  <a:prstClr val="white"/>
                </a:solidFill>
                <a:latin typeface="Corbel"/>
              </a:rPr>
              <a:t>orElseThrow</a:t>
            </a:r>
            <a:r>
              <a:rPr lang="en-US" sz="1900" dirty="0">
                <a:solidFill>
                  <a:prstClr val="white"/>
                </a:solidFill>
                <a:latin typeface="Corbel"/>
              </a:rPr>
              <a:t>(() -&gt; </a:t>
            </a:r>
            <a:r>
              <a:rPr lang="en-US" sz="1900" dirty="0">
                <a:solidFill>
                  <a:srgbClr val="CC7832"/>
                </a:solidFill>
                <a:latin typeface="Corbel"/>
              </a:rPr>
              <a:t>new </a:t>
            </a:r>
            <a:r>
              <a:rPr lang="en-US" sz="1900" dirty="0" err="1">
                <a:solidFill>
                  <a:prstClr val="white"/>
                </a:solidFill>
                <a:latin typeface="Corbel"/>
              </a:rPr>
              <a:t>ResourceNotFoundException</a:t>
            </a:r>
            <a:r>
              <a:rPr lang="en-US" sz="1900" dirty="0">
                <a:solidFill>
                  <a:prstClr val="white"/>
                </a:solidFill>
                <a:latin typeface="Corbel"/>
              </a:rPr>
              <a:t>(</a:t>
            </a:r>
            <a:r>
              <a:rPr lang="en-US" sz="1900" dirty="0">
                <a:solidFill>
                  <a:srgbClr val="6A8759"/>
                </a:solidFill>
                <a:latin typeface="Corbel"/>
              </a:rPr>
              <a:t>"User"</a:t>
            </a:r>
            <a:r>
              <a:rPr lang="en-US" sz="1900" dirty="0">
                <a:solidFill>
                  <a:srgbClr val="CC7832"/>
                </a:solidFill>
                <a:latin typeface="Corbel"/>
              </a:rPr>
              <a:t>, </a:t>
            </a:r>
            <a:r>
              <a:rPr lang="en-US" sz="1900" dirty="0">
                <a:solidFill>
                  <a:srgbClr val="6A8759"/>
                </a:solidFill>
                <a:latin typeface="Corbel"/>
              </a:rPr>
              <a:t>"id"</a:t>
            </a:r>
            <a:r>
              <a:rPr lang="en-US" sz="1900" dirty="0">
                <a:solidFill>
                  <a:srgbClr val="CC7832"/>
                </a:solidFill>
                <a:latin typeface="Corbel"/>
              </a:rPr>
              <a:t>, </a:t>
            </a:r>
            <a:r>
              <a:rPr lang="en-US" sz="1900" dirty="0" err="1">
                <a:solidFill>
                  <a:srgbClr val="B389C5"/>
                </a:solidFill>
                <a:latin typeface="Corbel"/>
              </a:rPr>
              <a:t>userId</a:t>
            </a:r>
            <a:r>
              <a:rPr lang="en-US" sz="1900" dirty="0">
                <a:solidFill>
                  <a:prstClr val="white"/>
                </a:solidFill>
                <a:latin typeface="Corbel"/>
              </a:rPr>
              <a:t>))</a:t>
            </a:r>
            <a:r>
              <a:rPr lang="en-US" sz="1900" dirty="0">
                <a:solidFill>
                  <a:srgbClr val="CC7832"/>
                </a:solidFill>
                <a:latin typeface="Corbel"/>
              </a:rPr>
              <a:t>;</a:t>
            </a:r>
            <a:br>
              <a:rPr lang="en-US" sz="1900" dirty="0">
                <a:solidFill>
                  <a:srgbClr val="CC7832"/>
                </a:solidFill>
                <a:latin typeface="Corbel"/>
              </a:rPr>
            </a:br>
            <a:r>
              <a:rPr lang="en-US" sz="1900" dirty="0">
                <a:solidFill>
                  <a:srgbClr val="CC7832"/>
                </a:solidFill>
                <a:latin typeface="Corbel"/>
              </a:rPr>
              <a:t>    </a:t>
            </a:r>
            <a:r>
              <a:rPr lang="en-US" sz="1900" dirty="0">
                <a:solidFill>
                  <a:prstClr val="white"/>
                </a:solidFill>
                <a:latin typeface="Corbel"/>
              </a:rPr>
              <a:t>}</a:t>
            </a:r>
            <a:br>
              <a:rPr lang="en-US" sz="1900" dirty="0">
                <a:solidFill>
                  <a:prstClr val="white"/>
                </a:solidFill>
                <a:latin typeface="Corbel"/>
              </a:rPr>
            </a:br>
            <a:r>
              <a:rPr lang="en-US" sz="1900" dirty="0">
                <a:solidFill>
                  <a:prstClr val="white"/>
                </a:solidFill>
                <a:latin typeface="Corbel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8891985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845</Words>
  <Application>Microsoft Macintosh PowerPoint</Application>
  <PresentationFormat>Widescreen</PresentationFormat>
  <Paragraphs>294</Paragraphs>
  <Slides>64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72" baseType="lpstr">
      <vt:lpstr>Arial</vt:lpstr>
      <vt:lpstr>Calibri</vt:lpstr>
      <vt:lpstr>Calibri Light</vt:lpstr>
      <vt:lpstr>Corbel</vt:lpstr>
      <vt:lpstr>Menlo</vt:lpstr>
      <vt:lpstr>Roboto</vt:lpstr>
      <vt:lpstr>Roboto Medium</vt:lpstr>
      <vt:lpstr>Office Theme</vt:lpstr>
      <vt:lpstr>Java In Container</vt:lpstr>
      <vt:lpstr>whoami</vt:lpstr>
      <vt:lpstr>Agenda</vt:lpstr>
      <vt:lpstr>github.com/mateuszdyminski/java-in-container</vt:lpstr>
      <vt:lpstr>Let’s Build Application</vt:lpstr>
      <vt:lpstr>Users Application</vt:lpstr>
      <vt:lpstr>User</vt:lpstr>
      <vt:lpstr>Users Controller</vt:lpstr>
      <vt:lpstr>Users Controller</vt:lpstr>
      <vt:lpstr>Demo Users Service</vt:lpstr>
      <vt:lpstr>Let’s Dockerize Users App</vt:lpstr>
      <vt:lpstr>PowerPoint Presentation</vt:lpstr>
      <vt:lpstr>PowerPoint Presentation</vt:lpstr>
      <vt:lpstr>Our very first Dockerfile</vt:lpstr>
      <vt:lpstr>Let’s get ready for rumble!</vt:lpstr>
      <vt:lpstr>Signaling – Entrypoint</vt:lpstr>
      <vt:lpstr>Signaling – Script as Entrypoint</vt:lpstr>
      <vt:lpstr>Signaling part - summary</vt:lpstr>
      <vt:lpstr>Our Dockerfile v2</vt:lpstr>
      <vt:lpstr>PowerPoint Presentation</vt:lpstr>
      <vt:lpstr>Checking image size</vt:lpstr>
      <vt:lpstr>Choosing Container Base Image</vt:lpstr>
      <vt:lpstr>First problem: Your Java Runtime</vt:lpstr>
      <vt:lpstr>Second problem: Base Linux Image</vt:lpstr>
      <vt:lpstr>PowerPoint Presentation</vt:lpstr>
      <vt:lpstr>Let’s get Alpine then</vt:lpstr>
      <vt:lpstr>Alpine </vt:lpstr>
      <vt:lpstr>Project Partola</vt:lpstr>
      <vt:lpstr>Our Dockerfile 3</vt:lpstr>
      <vt:lpstr>Checking image size</vt:lpstr>
      <vt:lpstr>Other options to make image smaller</vt:lpstr>
      <vt:lpstr>Let’s change business logic</vt:lpstr>
      <vt:lpstr>Problem: </vt:lpstr>
      <vt:lpstr>Solution: Unpack Fat JAR</vt:lpstr>
      <vt:lpstr>Our Dockerfile 4</vt:lpstr>
      <vt:lpstr>Pros of Unpacking JAR</vt:lpstr>
      <vt:lpstr>Another Problem(s)</vt:lpstr>
      <vt:lpstr>Solution: Multistage Builds</vt:lpstr>
      <vt:lpstr>Pros of Unpacking JAR</vt:lpstr>
      <vt:lpstr>Java Ergonomics</vt:lpstr>
      <vt:lpstr>Java Ergonomics</vt:lpstr>
      <vt:lpstr>Java 8u121 and before</vt:lpstr>
      <vt:lpstr>There is a hope…</vt:lpstr>
      <vt:lpstr>Fabric8</vt:lpstr>
      <vt:lpstr>Java 9, 8u121+</vt:lpstr>
      <vt:lpstr>Java 9, 8u121+</vt:lpstr>
      <vt:lpstr>Java 10+, 8u191+</vt:lpstr>
      <vt:lpstr>Java 10+, 8u191+</vt:lpstr>
      <vt:lpstr>Java 11+</vt:lpstr>
      <vt:lpstr>Java 11+</vt:lpstr>
      <vt:lpstr>Java Ergonomics Summary</vt:lpstr>
      <vt:lpstr>Security</vt:lpstr>
      <vt:lpstr>Google JIB</vt:lpstr>
      <vt:lpstr>Extras</vt:lpstr>
      <vt:lpstr>Java Modules</vt:lpstr>
      <vt:lpstr>Faster Startup</vt:lpstr>
      <vt:lpstr>GraalVM</vt:lpstr>
      <vt:lpstr>Summary</vt:lpstr>
      <vt:lpstr>Takeaways</vt:lpstr>
      <vt:lpstr>Hopefully your containers would look like</vt:lpstr>
      <vt:lpstr>Not like </vt:lpstr>
      <vt:lpstr>Not like </vt:lpstr>
      <vt:lpstr>Not like </vt:lpstr>
      <vt:lpstr>Q&amp;A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 In Container</dc:title>
  <dc:creator>Dyminski, Mateusz (Nokia - PL/Wroclaw)</dc:creator>
  <cp:lastModifiedBy>Dyminski, Mateusz (Nokia - PL/Wroclaw)</cp:lastModifiedBy>
  <cp:revision>1</cp:revision>
  <dcterms:created xsi:type="dcterms:W3CDTF">2019-10-14T13:29:07Z</dcterms:created>
  <dcterms:modified xsi:type="dcterms:W3CDTF">2019-10-14T13:31:33Z</dcterms:modified>
</cp:coreProperties>
</file>